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Default Extension="bin" ContentType="application/vnd.openxmlformats-officedocument.oleObject"/>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diagrams/quickStyle1.xml" ContentType="application/vnd.openxmlformats-officedocument.drawingml.diagramStyle+xml"/>
  <Default Extension="emf" ContentType="image/x-emf"/>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74" r:id="rId2"/>
    <p:sldId id="323" r:id="rId3"/>
    <p:sldId id="324" r:id="rId4"/>
    <p:sldId id="345" r:id="rId5"/>
    <p:sldId id="346" r:id="rId6"/>
    <p:sldId id="325" r:id="rId7"/>
    <p:sldId id="330" r:id="rId8"/>
    <p:sldId id="338" r:id="rId9"/>
    <p:sldId id="256" r:id="rId10"/>
    <p:sldId id="327" r:id="rId11"/>
    <p:sldId id="285" r:id="rId12"/>
    <p:sldId id="340" r:id="rId13"/>
    <p:sldId id="342" r:id="rId14"/>
    <p:sldId id="343" r:id="rId15"/>
    <p:sldId id="329" r:id="rId16"/>
    <p:sldId id="328" r:id="rId17"/>
    <p:sldId id="331" r:id="rId18"/>
    <p:sldId id="332" r:id="rId19"/>
    <p:sldId id="334" r:id="rId20"/>
    <p:sldId id="335" r:id="rId21"/>
    <p:sldId id="337" r:id="rId22"/>
    <p:sldId id="347" r:id="rId23"/>
    <p:sldId id="333" r:id="rId24"/>
    <p:sldId id="295" r:id="rId25"/>
    <p:sldId id="305" r:id="rId26"/>
    <p:sldId id="306" r:id="rId27"/>
    <p:sldId id="344" r:id="rId28"/>
  </p:sldIdLst>
  <p:sldSz cx="9144000" cy="6858000" type="screen4x3"/>
  <p:notesSz cx="6858000" cy="9144000"/>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B10F92"/>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4" d="100"/>
          <a:sy n="64" d="100"/>
        </p:scale>
        <p:origin x="-773" y="-7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3A050A-58F5-4649-B387-9AE24ABBA6CD}" type="doc">
      <dgm:prSet loTypeId="urn:microsoft.com/office/officeart/2005/8/layout/default#1" loCatId="list" qsTypeId="urn:microsoft.com/office/officeart/2005/8/quickstyle/3d1" qsCatId="3D" csTypeId="urn:microsoft.com/office/officeart/2005/8/colors/accent1_2" csCatId="accent1" phldr="1"/>
      <dgm:spPr/>
      <dgm:t>
        <a:bodyPr/>
        <a:lstStyle/>
        <a:p>
          <a:endParaRPr lang="en-US"/>
        </a:p>
      </dgm:t>
    </dgm:pt>
    <dgm:pt modelId="{46751E6A-86D4-43C8-9559-6F227E1E89F5}">
      <dgm:prSet phldrT="[Text]" custT="1"/>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t>
        <a:bodyPr/>
        <a:lstStyle/>
        <a:p>
          <a:r>
            <a:rPr lang="en-US" sz="4800" b="1" smtClean="0">
              <a:solidFill>
                <a:srgbClr val="FF0000"/>
              </a:solidFill>
              <a:latin typeface="VNI-Times" pitchFamily="2" charset="0"/>
            </a:rPr>
            <a:t>ÑIEÄN TÖÛ </a:t>
          </a:r>
          <a:r>
            <a:rPr lang="en-US" sz="4800" b="1" smtClean="0">
              <a:solidFill>
                <a:srgbClr val="FF0000"/>
              </a:solidFill>
              <a:latin typeface="Times New Roman" pitchFamily="18" charset="0"/>
              <a:cs typeface="Times New Roman" pitchFamily="18" charset="0"/>
            </a:rPr>
            <a:t>CÔNG SUẤT</a:t>
          </a:r>
          <a:endParaRPr lang="en-US" sz="4800" b="1" dirty="0">
            <a:solidFill>
              <a:srgbClr val="FF0000"/>
            </a:solidFill>
            <a:latin typeface="VNI-Times" pitchFamily="2" charset="0"/>
          </a:endParaRPr>
        </a:p>
      </dgm:t>
    </dgm:pt>
    <dgm:pt modelId="{EFA9B2D6-15A0-4216-B5B3-298850C73760}" type="parTrans" cxnId="{CEFEA8A7-2B5C-4CB8-9D2C-8E2A425065BD}">
      <dgm:prSet/>
      <dgm:spPr/>
      <dgm:t>
        <a:bodyPr/>
        <a:lstStyle/>
        <a:p>
          <a:endParaRPr lang="en-US"/>
        </a:p>
      </dgm:t>
    </dgm:pt>
    <dgm:pt modelId="{080B54CD-4D32-462C-A1AF-6FC6BAEE7379}" type="sibTrans" cxnId="{CEFEA8A7-2B5C-4CB8-9D2C-8E2A425065BD}">
      <dgm:prSet/>
      <dgm:spPr/>
      <dgm:t>
        <a:bodyPr/>
        <a:lstStyle/>
        <a:p>
          <a:endParaRPr lang="en-US"/>
        </a:p>
      </dgm:t>
    </dgm:pt>
    <dgm:pt modelId="{F9D33CB6-2574-40F1-8BC1-BEB3CD127F75}" type="pres">
      <dgm:prSet presAssocID="{263A050A-58F5-4649-B387-9AE24ABBA6CD}" presName="diagram" presStyleCnt="0">
        <dgm:presLayoutVars>
          <dgm:dir/>
          <dgm:resizeHandles val="exact"/>
        </dgm:presLayoutVars>
      </dgm:prSet>
      <dgm:spPr/>
      <dgm:t>
        <a:bodyPr/>
        <a:lstStyle/>
        <a:p>
          <a:endParaRPr lang="en-US"/>
        </a:p>
      </dgm:t>
    </dgm:pt>
    <dgm:pt modelId="{15401ABF-56DF-4D55-A618-E87133E74D5A}" type="pres">
      <dgm:prSet presAssocID="{46751E6A-86D4-43C8-9559-6F227E1E89F5}" presName="node" presStyleLbl="node1" presStyleIdx="0" presStyleCnt="1" custScaleX="330323" custLinFactNeighborX="-3609" custLinFactNeighborY="-130">
        <dgm:presLayoutVars>
          <dgm:bulletEnabled val="1"/>
        </dgm:presLayoutVars>
      </dgm:prSet>
      <dgm:spPr/>
      <dgm:t>
        <a:bodyPr/>
        <a:lstStyle/>
        <a:p>
          <a:endParaRPr lang="en-US"/>
        </a:p>
      </dgm:t>
    </dgm:pt>
  </dgm:ptLst>
  <dgm:cxnLst>
    <dgm:cxn modelId="{1CC98861-4915-439F-9F3F-329477CBFD12}" type="presOf" srcId="{263A050A-58F5-4649-B387-9AE24ABBA6CD}" destId="{F9D33CB6-2574-40F1-8BC1-BEB3CD127F75}" srcOrd="0" destOrd="0" presId="urn:microsoft.com/office/officeart/2005/8/layout/default#1"/>
    <dgm:cxn modelId="{0AB6D905-7CAD-4F3D-AB7A-757DBE42E2E7}" type="presOf" srcId="{46751E6A-86D4-43C8-9559-6F227E1E89F5}" destId="{15401ABF-56DF-4D55-A618-E87133E74D5A}" srcOrd="0" destOrd="0" presId="urn:microsoft.com/office/officeart/2005/8/layout/default#1"/>
    <dgm:cxn modelId="{CEFEA8A7-2B5C-4CB8-9D2C-8E2A425065BD}" srcId="{263A050A-58F5-4649-B387-9AE24ABBA6CD}" destId="{46751E6A-86D4-43C8-9559-6F227E1E89F5}" srcOrd="0" destOrd="0" parTransId="{EFA9B2D6-15A0-4216-B5B3-298850C73760}" sibTransId="{080B54CD-4D32-462C-A1AF-6FC6BAEE7379}"/>
    <dgm:cxn modelId="{4CFB9B2D-9D4D-44A4-89F3-5C5CDABA45C4}" type="presParOf" srcId="{F9D33CB6-2574-40F1-8BC1-BEB3CD127F75}" destId="{15401ABF-56DF-4D55-A618-E87133E74D5A}" srcOrd="0" destOrd="0" presId="urn:microsoft.com/office/officeart/2005/8/layout/default#1"/>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401ABF-56DF-4D55-A618-E87133E74D5A}">
      <dsp:nvSpPr>
        <dsp:cNvPr id="0" name=""/>
        <dsp:cNvSpPr/>
      </dsp:nvSpPr>
      <dsp:spPr>
        <a:xfrm>
          <a:off x="500892" y="0"/>
          <a:ext cx="7548701" cy="1371149"/>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190500" dist="228600" dir="2700000" algn="ctr" rotWithShape="0">
            <a:srgbClr val="000000">
              <a:alpha val="30000"/>
            </a:srgbClr>
          </a:outerShdw>
        </a:effectLst>
        <a:scene3d>
          <a:camera prst="orthographicFront">
            <a:rot lat="0" lon="0" rev="0"/>
          </a:camera>
          <a:lightRig rig="glow" dir="t">
            <a:rot lat="0" lon="0" rev="4800000"/>
          </a:lightRig>
        </a:scene3d>
        <a:sp3d prstMaterial="matte">
          <a:bevelT w="127000" h="63500"/>
        </a:sp3d>
      </dsp:spPr>
      <dsp:style>
        <a:lnRef idx="0">
          <a:scrgbClr r="0" g="0" b="0"/>
        </a:lnRef>
        <a:fillRef idx="3">
          <a:scrgbClr r="0" g="0" b="0"/>
        </a:fillRef>
        <a:effectRef idx="2">
          <a:scrgbClr r="0" g="0" b="0"/>
        </a:effectRef>
        <a:fontRef idx="minor">
          <a:schemeClr val="lt1"/>
        </a:fontRef>
      </dsp:style>
      <dsp:txBody>
        <a:bodyPr spcFirstLastPara="0" vert="horz" wrap="square" lIns="182880" tIns="182880" rIns="182880" bIns="182880" numCol="1" spcCol="1270" anchor="ctr" anchorCtr="0">
          <a:noAutofit/>
        </a:bodyPr>
        <a:lstStyle/>
        <a:p>
          <a:pPr lvl="0" algn="ctr" defTabSz="2133600">
            <a:lnSpc>
              <a:spcPct val="90000"/>
            </a:lnSpc>
            <a:spcBef>
              <a:spcPct val="0"/>
            </a:spcBef>
            <a:spcAft>
              <a:spcPct val="35000"/>
            </a:spcAft>
          </a:pPr>
          <a:r>
            <a:rPr lang="en-US" sz="4800" b="1" kern="1200" smtClean="0">
              <a:solidFill>
                <a:srgbClr val="FF0000"/>
              </a:solidFill>
              <a:latin typeface="VNI-Times" pitchFamily="2" charset="0"/>
            </a:rPr>
            <a:t>ÑIEÄN TÖÛ </a:t>
          </a:r>
          <a:r>
            <a:rPr lang="en-US" sz="4800" b="1" kern="1200" smtClean="0">
              <a:solidFill>
                <a:srgbClr val="FF0000"/>
              </a:solidFill>
              <a:latin typeface="Times New Roman" pitchFamily="18" charset="0"/>
              <a:cs typeface="Times New Roman" pitchFamily="18" charset="0"/>
            </a:rPr>
            <a:t>CÔNG SUẤT</a:t>
          </a:r>
          <a:endParaRPr lang="en-US" sz="4800" b="1" kern="1200" dirty="0">
            <a:solidFill>
              <a:srgbClr val="FF0000"/>
            </a:solidFill>
            <a:latin typeface="VNI-Times" pitchFamily="2" charset="0"/>
          </a:endParaRPr>
        </a:p>
      </dsp:txBody>
      <dsp:txXfrm>
        <a:off x="500892" y="0"/>
        <a:ext cx="7548701" cy="1371149"/>
      </dsp:txXfrm>
    </dsp:sp>
  </dsp:spTree>
</dsp:drawing>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4.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3.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D937948-1A39-49FF-8061-C09CE939C584}" type="datetimeFigureOut">
              <a:rPr lang="vi-VN" smtClean="0"/>
              <a:pPr/>
              <a:t>17/04/2020</a:t>
            </a:fld>
            <a:endParaRPr lang="vi-V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vi-V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vi-V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D17BB95-9239-4315-A56A-23675FB62F83}" type="slidenum">
              <a:rPr lang="vi-VN" smtClean="0"/>
              <a:pPr/>
              <a:t>‹#›</a:t>
            </a:fld>
            <a:endParaRPr lang="vi-V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ChangeArrowheads="1" noTextEdit="1"/>
          </p:cNvSpPr>
          <p:nvPr>
            <p:ph type="sldImg"/>
          </p:nvPr>
        </p:nvSpPr>
        <p:spPr>
          <a:ln/>
        </p:spPr>
      </p:sp>
      <p:sp>
        <p:nvSpPr>
          <p:cNvPr id="27651"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vi-VN"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a:noFill/>
          <a:ln/>
        </p:spPr>
        <p:txBody>
          <a:bodyPr/>
          <a:lstStyle/>
          <a:p>
            <a:endParaRPr lang="vi-VN" smtClean="0"/>
          </a:p>
        </p:txBody>
      </p:sp>
    </p:spTree>
    <p:extLst>
      <p:ext uri="{BB962C8B-B14F-4D97-AF65-F5344CB8AC3E}">
        <p14:creationId xmlns="" xmlns:p14="http://schemas.microsoft.com/office/powerpoint/2010/main" val="24185277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Rot="1" noChangeAspect="1" noChangeArrowheads="1" noTextEdit="1"/>
          </p:cNvSpPr>
          <p:nvPr>
            <p:ph type="sldImg"/>
          </p:nvPr>
        </p:nvSpPr>
        <p:spPr>
          <a:ln/>
        </p:spPr>
      </p:sp>
      <p:sp>
        <p:nvSpPr>
          <p:cNvPr id="31747" name="Rectangle 3"/>
          <p:cNvSpPr>
            <a:spLocks noGrp="1" noChangeArrowheads="1"/>
          </p:cNvSpPr>
          <p:nvPr>
            <p:ph type="body" idx="1"/>
          </p:nvPr>
        </p:nvSpPr>
        <p:spPr>
          <a:noFill/>
          <a:ln/>
        </p:spPr>
        <p:txBody>
          <a:bodyPr/>
          <a:lstStyle/>
          <a:p>
            <a:endParaRPr lang="vi-VN" dirty="0" smtClean="0"/>
          </a:p>
        </p:txBody>
      </p:sp>
    </p:spTree>
    <p:extLst>
      <p:ext uri="{BB962C8B-B14F-4D97-AF65-F5344CB8AC3E}">
        <p14:creationId xmlns="" xmlns:p14="http://schemas.microsoft.com/office/powerpoint/2010/main" val="23413079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vi-VN"/>
          </a:p>
        </p:txBody>
      </p:sp>
      <p:sp>
        <p:nvSpPr>
          <p:cNvPr id="4" name="Date Placeholder 3"/>
          <p:cNvSpPr>
            <a:spLocks noGrp="1"/>
          </p:cNvSpPr>
          <p:nvPr>
            <p:ph type="dt" sz="half" idx="10"/>
          </p:nvPr>
        </p:nvSpPr>
        <p:spPr/>
        <p:txBody>
          <a:bodyPr/>
          <a:lstStyle/>
          <a:p>
            <a:fld id="{B07617C7-646D-4C2D-AFFD-648BF38E64C4}" type="datetimeFigureOut">
              <a:rPr lang="vi-VN" smtClean="0"/>
              <a:pPr/>
              <a:t>17/04/2020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B07617C7-646D-4C2D-AFFD-648BF38E64C4}" type="datetimeFigureOut">
              <a:rPr lang="vi-VN" smtClean="0"/>
              <a:pPr/>
              <a:t>17/04/2020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07617C7-646D-4C2D-AFFD-648BF38E64C4}" type="datetimeFigureOut">
              <a:rPr lang="vi-VN" smtClean="0"/>
              <a:pPr/>
              <a:t>17/04/2020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Date Placeholder 4"/>
          <p:cNvSpPr>
            <a:spLocks noGrp="1"/>
          </p:cNvSpPr>
          <p:nvPr>
            <p:ph type="dt" sz="half" idx="10"/>
          </p:nvPr>
        </p:nvSpPr>
        <p:spPr/>
        <p:txBody>
          <a:bodyPr/>
          <a:lstStyle/>
          <a:p>
            <a:fld id="{B07617C7-646D-4C2D-AFFD-648BF38E64C4}" type="datetimeFigureOut">
              <a:rPr lang="vi-VN" smtClean="0"/>
              <a:pPr/>
              <a:t>17/04/2020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Date Placeholder 6"/>
          <p:cNvSpPr>
            <a:spLocks noGrp="1"/>
          </p:cNvSpPr>
          <p:nvPr>
            <p:ph type="dt" sz="half" idx="10"/>
          </p:nvPr>
        </p:nvSpPr>
        <p:spPr/>
        <p:txBody>
          <a:bodyPr/>
          <a:lstStyle/>
          <a:p>
            <a:fld id="{B07617C7-646D-4C2D-AFFD-648BF38E64C4}" type="datetimeFigureOut">
              <a:rPr lang="vi-VN" smtClean="0"/>
              <a:pPr/>
              <a:t>17/04/2020</a:t>
            </a:fld>
            <a:endParaRPr lang="vi-VN"/>
          </a:p>
        </p:txBody>
      </p:sp>
      <p:sp>
        <p:nvSpPr>
          <p:cNvPr id="8" name="Footer Placeholder 7"/>
          <p:cNvSpPr>
            <a:spLocks noGrp="1"/>
          </p:cNvSpPr>
          <p:nvPr>
            <p:ph type="ftr" sz="quarter" idx="11"/>
          </p:nvPr>
        </p:nvSpPr>
        <p:spPr/>
        <p:txBody>
          <a:bodyPr/>
          <a:lstStyle/>
          <a:p>
            <a:endParaRPr lang="vi-VN"/>
          </a:p>
        </p:txBody>
      </p:sp>
      <p:sp>
        <p:nvSpPr>
          <p:cNvPr id="9" name="Slide Number Placeholder 8"/>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Date Placeholder 2"/>
          <p:cNvSpPr>
            <a:spLocks noGrp="1"/>
          </p:cNvSpPr>
          <p:nvPr>
            <p:ph type="dt" sz="half" idx="10"/>
          </p:nvPr>
        </p:nvSpPr>
        <p:spPr/>
        <p:txBody>
          <a:bodyPr/>
          <a:lstStyle/>
          <a:p>
            <a:fld id="{B07617C7-646D-4C2D-AFFD-648BF38E64C4}" type="datetimeFigureOut">
              <a:rPr lang="vi-VN" smtClean="0"/>
              <a:pPr/>
              <a:t>17/04/2020</a:t>
            </a:fld>
            <a:endParaRPr lang="vi-VN"/>
          </a:p>
        </p:txBody>
      </p:sp>
      <p:sp>
        <p:nvSpPr>
          <p:cNvPr id="4" name="Footer Placeholder 3"/>
          <p:cNvSpPr>
            <a:spLocks noGrp="1"/>
          </p:cNvSpPr>
          <p:nvPr>
            <p:ph type="ftr" sz="quarter" idx="11"/>
          </p:nvPr>
        </p:nvSpPr>
        <p:spPr/>
        <p:txBody>
          <a:bodyPr/>
          <a:lstStyle/>
          <a:p>
            <a:endParaRPr lang="vi-VN"/>
          </a:p>
        </p:txBody>
      </p:sp>
      <p:sp>
        <p:nvSpPr>
          <p:cNvPr id="5" name="Slide Number Placeholder 4"/>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7617C7-646D-4C2D-AFFD-648BF38E64C4}" type="datetimeFigureOut">
              <a:rPr lang="vi-VN" smtClean="0"/>
              <a:pPr/>
              <a:t>17/04/2020</a:t>
            </a:fld>
            <a:endParaRPr lang="vi-VN"/>
          </a:p>
        </p:txBody>
      </p:sp>
      <p:sp>
        <p:nvSpPr>
          <p:cNvPr id="3" name="Footer Placeholder 2"/>
          <p:cNvSpPr>
            <a:spLocks noGrp="1"/>
          </p:cNvSpPr>
          <p:nvPr>
            <p:ph type="ftr" sz="quarter" idx="11"/>
          </p:nvPr>
        </p:nvSpPr>
        <p:spPr/>
        <p:txBody>
          <a:bodyPr/>
          <a:lstStyle/>
          <a:p>
            <a:endParaRPr lang="vi-VN"/>
          </a:p>
        </p:txBody>
      </p:sp>
      <p:sp>
        <p:nvSpPr>
          <p:cNvPr id="4" name="Slide Number Placeholder 3"/>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07617C7-646D-4C2D-AFFD-648BF38E64C4}" type="datetimeFigureOut">
              <a:rPr lang="vi-VN" smtClean="0"/>
              <a:pPr/>
              <a:t>17/04/2020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vi-V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07617C7-646D-4C2D-AFFD-648BF38E64C4}" type="datetimeFigureOut">
              <a:rPr lang="vi-VN" smtClean="0"/>
              <a:pPr/>
              <a:t>17/04/2020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B07617C7-646D-4C2D-AFFD-648BF38E64C4}" type="datetimeFigureOut">
              <a:rPr lang="vi-VN" smtClean="0"/>
              <a:pPr/>
              <a:t>17/04/2020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B07617C7-646D-4C2D-AFFD-648BF38E64C4}" type="datetimeFigureOut">
              <a:rPr lang="vi-VN" smtClean="0"/>
              <a:pPr/>
              <a:t>17/04/2020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4C9BBF4F-C75F-42D5-B18B-A97C4634C98F}" type="slidenum">
              <a:rPr lang="vi-VN" smtClean="0"/>
              <a:pPr/>
              <a:t>‹#›</a:t>
            </a:fld>
            <a:endParaRPr lang="vi-V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vi-V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7617C7-646D-4C2D-AFFD-648BF38E64C4}" type="datetimeFigureOut">
              <a:rPr lang="vi-VN" smtClean="0"/>
              <a:pPr/>
              <a:t>17/04/2020</a:t>
            </a:fld>
            <a:endParaRPr lang="vi-V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vi-V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9BBF4F-C75F-42D5-B18B-A97C4634C98F}" type="slidenum">
              <a:rPr lang="vi-VN" smtClean="0"/>
              <a:pPr/>
              <a:t>‹#›</a:t>
            </a:fld>
            <a:endParaRPr lang="vi-V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png"/><Relationship Id="rId7" Type="http://schemas.openxmlformats.org/officeDocument/2006/relationships/image" Target="../media/image10.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13.png"/><Relationship Id="rId4" Type="http://schemas.openxmlformats.org/officeDocument/2006/relationships/oleObject" Target="../embeddings/oleObject1.bin"/></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image" Target="../media/image15.png"/><Relationship Id="rId4" Type="http://schemas.openxmlformats.org/officeDocument/2006/relationships/oleObject" Target="../embeddings/oleObject2.bin"/></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4.xml"/><Relationship Id="rId1" Type="http://schemas.openxmlformats.org/officeDocument/2006/relationships/vmlDrawing" Target="../drawings/vmlDrawing3.v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subTitle" idx="4294967295"/>
          </p:nvPr>
        </p:nvSpPr>
        <p:spPr>
          <a:xfrm>
            <a:off x="914400" y="381000"/>
            <a:ext cx="7543800" cy="1752600"/>
          </a:xfrm>
        </p:spPr>
        <p:txBody>
          <a:bodyPr>
            <a:noAutofit/>
          </a:bodyPr>
          <a:lstStyle/>
          <a:p>
            <a:pPr marL="0" indent="0" algn="ctr" eaLnBrk="1" hangingPunct="1">
              <a:lnSpc>
                <a:spcPct val="80000"/>
              </a:lnSpc>
              <a:buFontTx/>
              <a:buNone/>
              <a:defRPr/>
            </a:pPr>
            <a:endParaRPr lang="en-US" b="1" dirty="0" smtClean="0">
              <a:solidFill>
                <a:srgbClr val="FFC000"/>
              </a:solidFill>
              <a:effectLst>
                <a:outerShdw blurRad="38100" dist="38100" dir="2700000" algn="tl">
                  <a:srgbClr val="C0C0C0"/>
                </a:outerShdw>
              </a:effectLst>
              <a:latin typeface="VNI-Times" pitchFamily="2" charset="0"/>
            </a:endParaRPr>
          </a:p>
          <a:p>
            <a:pPr marL="0" indent="0" algn="ctr" eaLnBrk="1" hangingPunct="1">
              <a:lnSpc>
                <a:spcPct val="80000"/>
              </a:lnSpc>
              <a:buFontTx/>
              <a:buNone/>
              <a:defRPr/>
            </a:pPr>
            <a:r>
              <a:rPr lang="en-US" b="1" dirty="0" smtClean="0">
                <a:solidFill>
                  <a:srgbClr val="0070C0"/>
                </a:solidFill>
                <a:effectLst>
                  <a:outerShdw blurRad="38100" dist="38100" dir="2700000" algn="tl">
                    <a:srgbClr val="C0C0C0"/>
                  </a:outerShdw>
                </a:effectLst>
                <a:latin typeface="VNI-Times" pitchFamily="2" charset="0"/>
              </a:rPr>
              <a:t>TRÖÔØNG CAO ÑAÚNG LYÙ TÖÏ TROÏNG</a:t>
            </a:r>
          </a:p>
          <a:p>
            <a:pPr marL="0" indent="0" algn="ctr" eaLnBrk="1" hangingPunct="1">
              <a:lnSpc>
                <a:spcPct val="80000"/>
              </a:lnSpc>
              <a:buFontTx/>
              <a:buNone/>
              <a:defRPr/>
            </a:pPr>
            <a:r>
              <a:rPr lang="en-US" b="1" dirty="0" smtClean="0">
                <a:solidFill>
                  <a:srgbClr val="0070C0"/>
                </a:solidFill>
                <a:effectLst>
                  <a:outerShdw blurRad="38100" dist="38100" dir="2700000" algn="tl">
                    <a:srgbClr val="C0C0C0"/>
                  </a:outerShdw>
                </a:effectLst>
                <a:latin typeface="VNI-Times" pitchFamily="2" charset="0"/>
              </a:rPr>
              <a:t>KHOA  ÑIEÄN – ÑIEÄN TÖÛ</a:t>
            </a:r>
          </a:p>
          <a:p>
            <a:pPr marL="0" indent="0" algn="ctr" eaLnBrk="1" hangingPunct="1">
              <a:lnSpc>
                <a:spcPct val="80000"/>
              </a:lnSpc>
              <a:buFontTx/>
              <a:buNone/>
              <a:defRPr/>
            </a:pPr>
            <a:r>
              <a:rPr lang="en-US" b="1" dirty="0" smtClean="0">
                <a:solidFill>
                  <a:srgbClr val="FFC000"/>
                </a:solidFill>
                <a:effectLst>
                  <a:outerShdw blurRad="38100" dist="38100" dir="2700000" algn="tl">
                    <a:srgbClr val="C0C0C0"/>
                  </a:outerShdw>
                </a:effectLst>
                <a:latin typeface="VNI-Times" pitchFamily="2" charset="0"/>
                <a:sym typeface="Symbol" pitchFamily="18" charset="2"/>
              </a:rPr>
              <a:t></a:t>
            </a:r>
            <a:r>
              <a:rPr lang="en-US" b="1" dirty="0" smtClean="0">
                <a:solidFill>
                  <a:srgbClr val="FFC000"/>
                </a:solidFill>
                <a:effectLst>
                  <a:outerShdw blurRad="38100" dist="38100" dir="2700000" algn="tl">
                    <a:srgbClr val="C0C0C0"/>
                  </a:outerShdw>
                </a:effectLst>
                <a:latin typeface="VNI-Times" pitchFamily="2" charset="0"/>
                <a:sym typeface="Wingdings" pitchFamily="2" charset="2"/>
              </a:rPr>
              <a:t></a:t>
            </a:r>
            <a:r>
              <a:rPr lang="en-US" b="1" dirty="0" smtClean="0">
                <a:solidFill>
                  <a:srgbClr val="FFC000"/>
                </a:solidFill>
                <a:effectLst>
                  <a:outerShdw blurRad="38100" dist="38100" dir="2700000" algn="tl">
                    <a:srgbClr val="C0C0C0"/>
                  </a:outerShdw>
                </a:effectLst>
                <a:latin typeface="VNI-Times" pitchFamily="2" charset="0"/>
                <a:sym typeface="Symbol" pitchFamily="18" charset="2"/>
              </a:rPr>
              <a:t></a:t>
            </a:r>
          </a:p>
        </p:txBody>
      </p:sp>
      <p:sp>
        <p:nvSpPr>
          <p:cNvPr id="2" name="Text Box 5"/>
          <p:cNvSpPr txBox="1">
            <a:spLocks noChangeArrowheads="1"/>
          </p:cNvSpPr>
          <p:nvPr/>
        </p:nvSpPr>
        <p:spPr bwMode="auto">
          <a:xfrm>
            <a:off x="762000" y="2873375"/>
            <a:ext cx="2971800" cy="4730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pPr>
              <a:spcBef>
                <a:spcPct val="50000"/>
              </a:spcBef>
            </a:pPr>
            <a:r>
              <a:rPr lang="en-US" sz="2500" i="1" u="sng">
                <a:solidFill>
                  <a:srgbClr val="00B050"/>
                </a:solidFill>
              </a:rPr>
              <a:t>HOÏC PHAÀN</a:t>
            </a:r>
            <a:r>
              <a:rPr lang="en-US" sz="2500" i="1">
                <a:solidFill>
                  <a:srgbClr val="00B050"/>
                </a:solidFill>
              </a:rPr>
              <a:t> :</a:t>
            </a:r>
          </a:p>
        </p:txBody>
      </p:sp>
      <p:graphicFrame>
        <p:nvGraphicFramePr>
          <p:cNvPr id="7" name="Diagram 6"/>
          <p:cNvGraphicFramePr/>
          <p:nvPr/>
        </p:nvGraphicFramePr>
        <p:xfrm>
          <a:off x="285720" y="3571876"/>
          <a:ext cx="8715436" cy="1371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med">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4282" y="0"/>
            <a:ext cx="8462174" cy="646331"/>
          </a:xfrm>
          <a:prstGeom prst="rect">
            <a:avLst/>
          </a:prstGeom>
          <a:noFill/>
        </p:spPr>
        <p:txBody>
          <a:bodyPr wrap="square" rtlCol="0">
            <a:spAutoFit/>
          </a:bodyPr>
          <a:lstStyle/>
          <a:p>
            <a:pPr algn="ctr"/>
            <a:r>
              <a:rPr lang="en-US" sz="3600" b="1" dirty="0" err="1" smtClean="0">
                <a:solidFill>
                  <a:srgbClr val="FF0000"/>
                </a:solidFill>
                <a:latin typeface="Times New Roman" pitchFamily="18" charset="0"/>
                <a:cs typeface="Times New Roman" pitchFamily="18" charset="0"/>
              </a:rPr>
              <a:t>Mục</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tiêu</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và</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yêu</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cầu</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của</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môn</a:t>
            </a:r>
            <a:r>
              <a:rPr lang="en-US" sz="3600" b="1" dirty="0" smtClean="0">
                <a:solidFill>
                  <a:srgbClr val="FF0000"/>
                </a:solidFill>
                <a:latin typeface="Times New Roman" pitchFamily="18" charset="0"/>
                <a:cs typeface="Times New Roman" pitchFamily="18" charset="0"/>
              </a:rPr>
              <a:t> </a:t>
            </a:r>
            <a:r>
              <a:rPr lang="en-US" sz="3600" b="1" dirty="0" err="1" smtClean="0">
                <a:solidFill>
                  <a:srgbClr val="FF0000"/>
                </a:solidFill>
                <a:latin typeface="Times New Roman" pitchFamily="18" charset="0"/>
                <a:cs typeface="Times New Roman" pitchFamily="18" charset="0"/>
              </a:rPr>
              <a:t>học</a:t>
            </a:r>
            <a:r>
              <a:rPr lang="en-US" sz="3600" b="1" dirty="0" smtClean="0">
                <a:solidFill>
                  <a:srgbClr val="FF0000"/>
                </a:solidFill>
                <a:latin typeface="Times New Roman" pitchFamily="18" charset="0"/>
                <a:cs typeface="Times New Roman" pitchFamily="18" charset="0"/>
              </a:rPr>
              <a:t> </a:t>
            </a:r>
            <a:endParaRPr lang="vi-VN" sz="3600" b="1" dirty="0">
              <a:solidFill>
                <a:srgbClr val="FF0000"/>
              </a:solidFill>
              <a:latin typeface="Times New Roman" pitchFamily="18" charset="0"/>
              <a:cs typeface="Times New Roman" pitchFamily="18" charset="0"/>
            </a:endParaRPr>
          </a:p>
        </p:txBody>
      </p:sp>
      <p:sp>
        <p:nvSpPr>
          <p:cNvPr id="146433" name="Rectangle 1"/>
          <p:cNvSpPr>
            <a:spLocks noChangeArrowheads="1"/>
          </p:cNvSpPr>
          <p:nvPr/>
        </p:nvSpPr>
        <p:spPr bwMode="auto">
          <a:xfrm>
            <a:off x="214282" y="642918"/>
            <a:ext cx="8358246"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lang="en-US" sz="3200" smtClean="0">
                <a:solidFill>
                  <a:srgbClr val="7030A0"/>
                </a:solidFill>
                <a:latin typeface="VNI-Times" pitchFamily="2" charset="0"/>
                <a:ea typeface="Times New Roman" pitchFamily="18" charset="0"/>
                <a:cs typeface="Times New Roman" pitchFamily="18" charset="0"/>
              </a:rPr>
              <a:t> </a:t>
            </a:r>
            <a:r>
              <a:rPr lang="en-US" sz="3200" b="1" smtClean="0">
                <a:solidFill>
                  <a:srgbClr val="000099"/>
                </a:solidFill>
                <a:latin typeface="Times New Roman" pitchFamily="18" charset="0"/>
                <a:ea typeface="Times New Roman" pitchFamily="18" charset="0"/>
                <a:cs typeface="Times New Roman" pitchFamily="18" charset="0"/>
              </a:rPr>
              <a:t>* </a:t>
            </a:r>
            <a:r>
              <a:rPr lang="en-US" sz="3200" b="1" u="sng" smtClean="0">
                <a:solidFill>
                  <a:srgbClr val="000099"/>
                </a:solidFill>
                <a:latin typeface="Times New Roman" pitchFamily="18" charset="0"/>
                <a:ea typeface="Times New Roman" pitchFamily="18" charset="0"/>
                <a:cs typeface="Times New Roman" pitchFamily="18" charset="0"/>
              </a:rPr>
              <a:t>Mục tiêu</a:t>
            </a:r>
            <a:r>
              <a:rPr lang="en-US" sz="3200" b="1" smtClean="0">
                <a:solidFill>
                  <a:srgbClr val="000099"/>
                </a:solidFill>
                <a:latin typeface="Times New Roman" pitchFamily="18" charset="0"/>
                <a:ea typeface="Times New Roman" pitchFamily="18" charset="0"/>
                <a:cs typeface="Times New Roman" pitchFamily="18" charset="0"/>
              </a:rPr>
              <a:t>:</a:t>
            </a:r>
          </a:p>
          <a:p>
            <a:pPr marL="0" marR="0" lvl="0" indent="457200" algn="just" defTabSz="914400" rtl="0" eaLnBrk="1" fontAlgn="base" latinLnBrk="0" hangingPunct="1">
              <a:lnSpc>
                <a:spcPct val="100000"/>
              </a:lnSpc>
              <a:spcBef>
                <a:spcPct val="0"/>
              </a:spcBef>
              <a:spcAft>
                <a:spcPct val="0"/>
              </a:spcAft>
              <a:buClrTx/>
              <a:buSzTx/>
              <a:buFontTx/>
              <a:buNone/>
              <a:tabLst/>
            </a:pPr>
            <a:endParaRPr kumimoji="0" lang="en-US" sz="3200" b="1" i="0" u="none" strike="noStrike" cap="none" normalizeH="0" baseline="0" smtClean="0">
              <a:ln>
                <a:noFill/>
              </a:ln>
              <a:solidFill>
                <a:schemeClr val="tx1"/>
              </a:solidFill>
              <a:effectLst/>
              <a:latin typeface="Arial" pitchFamily="34" charset="0"/>
              <a:cs typeface="Arial" pitchFamily="34" charset="0"/>
            </a:endParaRPr>
          </a:p>
        </p:txBody>
      </p:sp>
      <p:sp>
        <p:nvSpPr>
          <p:cNvPr id="150529" name="Rectangle 1"/>
          <p:cNvSpPr>
            <a:spLocks noChangeArrowheads="1"/>
          </p:cNvSpPr>
          <p:nvPr/>
        </p:nvSpPr>
        <p:spPr bwMode="auto">
          <a:xfrm>
            <a:off x="-252536" y="1214422"/>
            <a:ext cx="9396536" cy="5509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1"/>
            <a:r>
              <a:rPr lang="pt-BR"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Nắm</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được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các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kiến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thức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cơ</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bản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về</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quá</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trình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biến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đổi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năng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lượng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điện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dùng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các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bộ</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biến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đổi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bán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dẫn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công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suất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cũng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như</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những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lĩnh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vực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ứng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dụng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tiêu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biểu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của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biến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đổi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điện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năng</a:t>
            </a:r>
            <a:r>
              <a:rPr lang="en-US" sz="3200" dirty="0" smtClean="0">
                <a:latin typeface="Times New Roman" pitchFamily="18" charset="0"/>
                <a:cs typeface="Times New Roman" pitchFamily="18" charset="0"/>
              </a:rPr>
              <a:t>.</a:t>
            </a:r>
          </a:p>
          <a:p>
            <a:pPr lvl="1"/>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Có</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hiểu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biết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về</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những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đặc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tính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của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các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phần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tử</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bán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dẫn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công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suất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lớn</a:t>
            </a:r>
            <a:r>
              <a:rPr lang="en-US" sz="3200" dirty="0" smtClean="0">
                <a:latin typeface="Times New Roman" pitchFamily="18" charset="0"/>
                <a:cs typeface="Times New Roman" pitchFamily="18" charset="0"/>
              </a:rPr>
              <a:t>.</a:t>
            </a:r>
          </a:p>
          <a:p>
            <a:pPr lvl="1"/>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Có</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các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khái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niệm</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vững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chắc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về</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các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quá</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trình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biến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đổi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xoay</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chiều</a:t>
            </a:r>
            <a:r>
              <a:rPr lang="en-US" sz="3200" dirty="0" smtClean="0">
                <a:latin typeface="Times New Roman" pitchFamily="18" charset="0"/>
                <a:cs typeface="Times New Roman" pitchFamily="18" charset="0"/>
              </a:rPr>
              <a:t> – </a:t>
            </a:r>
            <a:r>
              <a:rPr lang="en-US" sz="3200" dirty="0" err="1" smtClean="0">
                <a:latin typeface="Times New Roman" pitchFamily="18" charset="0"/>
                <a:cs typeface="Times New Roman" pitchFamily="18" charset="0"/>
              </a:rPr>
              <a:t>một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chiều</a:t>
            </a:r>
            <a:r>
              <a:rPr lang="en-US" sz="3200" dirty="0" smtClean="0">
                <a:latin typeface="Times New Roman" pitchFamily="18" charset="0"/>
                <a:cs typeface="Times New Roman" pitchFamily="18" charset="0"/>
              </a:rPr>
              <a:t> (AC – DC), </a:t>
            </a:r>
            <a:r>
              <a:rPr lang="en-US" sz="3200" dirty="0" err="1" smtClean="0">
                <a:latin typeface="Times New Roman" pitchFamily="18" charset="0"/>
                <a:cs typeface="Times New Roman" pitchFamily="18" charset="0"/>
              </a:rPr>
              <a:t>xoay</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chiều</a:t>
            </a:r>
            <a:r>
              <a:rPr lang="en-US" sz="3200" dirty="0" smtClean="0">
                <a:latin typeface="Times New Roman" pitchFamily="18" charset="0"/>
                <a:cs typeface="Times New Roman" pitchFamily="18" charset="0"/>
              </a:rPr>
              <a:t> – </a:t>
            </a:r>
            <a:r>
              <a:rPr lang="en-US" sz="3200" dirty="0" err="1" smtClean="0">
                <a:latin typeface="Times New Roman" pitchFamily="18" charset="0"/>
                <a:cs typeface="Times New Roman" pitchFamily="18" charset="0"/>
              </a:rPr>
              <a:t>xoay</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chiều</a:t>
            </a:r>
            <a:r>
              <a:rPr lang="en-US" sz="3200" dirty="0" smtClean="0">
                <a:latin typeface="Times New Roman" pitchFamily="18" charset="0"/>
                <a:cs typeface="Times New Roman" pitchFamily="18" charset="0"/>
              </a:rPr>
              <a:t> (AC – AC), </a:t>
            </a:r>
            <a:r>
              <a:rPr lang="en-US" sz="3200" dirty="0" err="1" smtClean="0">
                <a:latin typeface="Times New Roman" pitchFamily="18" charset="0"/>
                <a:cs typeface="Times New Roman" pitchFamily="18" charset="0"/>
              </a:rPr>
              <a:t>một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chiều</a:t>
            </a:r>
            <a:r>
              <a:rPr lang="en-US" sz="3200" dirty="0" smtClean="0">
                <a:latin typeface="Times New Roman" pitchFamily="18" charset="0"/>
                <a:cs typeface="Times New Roman" pitchFamily="18" charset="0"/>
              </a:rPr>
              <a:t> – </a:t>
            </a:r>
            <a:r>
              <a:rPr lang="en-US" sz="3200" dirty="0" err="1" smtClean="0">
                <a:latin typeface="Times New Roman" pitchFamily="18" charset="0"/>
                <a:cs typeface="Times New Roman" pitchFamily="18" charset="0"/>
              </a:rPr>
              <a:t>một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chiều</a:t>
            </a:r>
            <a:r>
              <a:rPr lang="en-US" sz="3200" dirty="0" smtClean="0">
                <a:latin typeface="Times New Roman" pitchFamily="18" charset="0"/>
                <a:cs typeface="Times New Roman" pitchFamily="18" charset="0"/>
              </a:rPr>
              <a:t> (DC – DC), </a:t>
            </a:r>
            <a:r>
              <a:rPr lang="en-US" sz="3200" dirty="0" err="1" smtClean="0">
                <a:latin typeface="Times New Roman" pitchFamily="18" charset="0"/>
                <a:cs typeface="Times New Roman" pitchFamily="18" charset="0"/>
              </a:rPr>
              <a:t>một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chiều</a:t>
            </a:r>
            <a:r>
              <a:rPr lang="en-US" sz="3200" dirty="0" smtClean="0">
                <a:latin typeface="Times New Roman" pitchFamily="18" charset="0"/>
                <a:cs typeface="Times New Roman" pitchFamily="18" charset="0"/>
              </a:rPr>
              <a:t> – </a:t>
            </a:r>
            <a:r>
              <a:rPr lang="en-US" sz="3200" dirty="0" err="1" smtClean="0">
                <a:latin typeface="Times New Roman" pitchFamily="18" charset="0"/>
                <a:cs typeface="Times New Roman" pitchFamily="18" charset="0"/>
              </a:rPr>
              <a:t>xoay</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chiều</a:t>
            </a:r>
            <a:r>
              <a:rPr lang="en-US" sz="3200" dirty="0" smtClean="0">
                <a:latin typeface="Times New Roman" pitchFamily="18" charset="0"/>
                <a:cs typeface="Times New Roman" pitchFamily="18" charset="0"/>
              </a:rPr>
              <a:t> (DC – AC) </a:t>
            </a:r>
            <a:r>
              <a:rPr lang="en-US" sz="3200" dirty="0" err="1" smtClean="0">
                <a:latin typeface="Times New Roman" pitchFamily="18" charset="0"/>
                <a:cs typeface="Times New Roman" pitchFamily="18" charset="0"/>
              </a:rPr>
              <a:t>và</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các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bộ</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biến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tần</a:t>
            </a:r>
            <a:r>
              <a:rPr lang="en-US" sz="3200" dirty="0" smtClean="0">
                <a:latin typeface="Times New Roman" pitchFamily="18" charset="0"/>
                <a:cs typeface="Times New Roman" pitchFamily="18"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46433"/>
                                        </p:tgtEl>
                                        <p:attrNameLst>
                                          <p:attrName>style.visibility</p:attrName>
                                        </p:attrNameLst>
                                      </p:cBhvr>
                                      <p:to>
                                        <p:strVal val="visible"/>
                                      </p:to>
                                    </p:set>
                                    <p:animEffect transition="in" filter="checkerboard(across)">
                                      <p:cBhvr>
                                        <p:cTn id="12" dur="500"/>
                                        <p:tgtEl>
                                          <p:spTgt spid="14643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150529">
                                            <p:txEl>
                                              <p:pRg st="0" end="0"/>
                                            </p:txEl>
                                          </p:spTgt>
                                        </p:tgtEl>
                                        <p:attrNameLst>
                                          <p:attrName>style.visibility</p:attrName>
                                        </p:attrNameLst>
                                      </p:cBhvr>
                                      <p:to>
                                        <p:strVal val="visible"/>
                                      </p:to>
                                    </p:set>
                                    <p:animEffect transition="in" filter="checkerboard(across)">
                                      <p:cBhvr>
                                        <p:cTn id="17" dur="500"/>
                                        <p:tgtEl>
                                          <p:spTgt spid="150529">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150529">
                                            <p:txEl>
                                              <p:pRg st="1" end="1"/>
                                            </p:txEl>
                                          </p:spTgt>
                                        </p:tgtEl>
                                        <p:attrNameLst>
                                          <p:attrName>style.visibility</p:attrName>
                                        </p:attrNameLst>
                                      </p:cBhvr>
                                      <p:to>
                                        <p:strVal val="visible"/>
                                      </p:to>
                                    </p:set>
                                    <p:animEffect transition="in" filter="checkerboard(across)">
                                      <p:cBhvr>
                                        <p:cTn id="22" dur="500"/>
                                        <p:tgtEl>
                                          <p:spTgt spid="150529">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150529">
                                            <p:txEl>
                                              <p:pRg st="2" end="2"/>
                                            </p:txEl>
                                          </p:spTgt>
                                        </p:tgtEl>
                                        <p:attrNameLst>
                                          <p:attrName>style.visibility</p:attrName>
                                        </p:attrNameLst>
                                      </p:cBhvr>
                                      <p:to>
                                        <p:strVal val="visible"/>
                                      </p:to>
                                    </p:set>
                                    <p:animEffect transition="in" filter="checkerboard(across)">
                                      <p:cBhvr>
                                        <p:cTn id="27" dur="500"/>
                                        <p:tgtEl>
                                          <p:spTgt spid="15052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643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00100" y="0"/>
            <a:ext cx="6786610" cy="646331"/>
          </a:xfrm>
          <a:prstGeom prst="rect">
            <a:avLst/>
          </a:prstGeom>
          <a:noFill/>
        </p:spPr>
        <p:txBody>
          <a:bodyPr wrap="square" rtlCol="0">
            <a:spAutoFit/>
          </a:bodyPr>
          <a:lstStyle/>
          <a:p>
            <a:pPr algn="ctr"/>
            <a:r>
              <a:rPr lang="en-US" sz="3600" b="1" smtClean="0">
                <a:solidFill>
                  <a:srgbClr val="FF0000"/>
                </a:solidFill>
                <a:latin typeface="Times New Roman" pitchFamily="18" charset="0"/>
                <a:cs typeface="Times New Roman" pitchFamily="18" charset="0"/>
              </a:rPr>
              <a:t>Mục tiêu và yêu cầu của môn học</a:t>
            </a:r>
            <a:endParaRPr lang="vi-VN" sz="3600" b="1">
              <a:solidFill>
                <a:srgbClr val="FF0000"/>
              </a:solidFill>
              <a:latin typeface="Times New Roman" pitchFamily="18" charset="0"/>
              <a:cs typeface="Times New Roman" pitchFamily="18" charset="0"/>
            </a:endParaRPr>
          </a:p>
        </p:txBody>
      </p:sp>
      <p:sp>
        <p:nvSpPr>
          <p:cNvPr id="146433" name="Rectangle 1"/>
          <p:cNvSpPr>
            <a:spLocks noChangeArrowheads="1"/>
          </p:cNvSpPr>
          <p:nvPr/>
        </p:nvSpPr>
        <p:spPr bwMode="auto">
          <a:xfrm>
            <a:off x="214282" y="642918"/>
            <a:ext cx="8358246"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lang="en-US" sz="3200" dirty="0" smtClean="0">
                <a:latin typeface="VNI-Times" pitchFamily="2" charset="0"/>
                <a:ea typeface="Times New Roman" pitchFamily="18" charset="0"/>
                <a:cs typeface="Times New Roman" pitchFamily="18" charset="0"/>
              </a:rPr>
              <a:t> </a:t>
            </a:r>
            <a:r>
              <a:rPr lang="en-US" sz="3200" b="1" dirty="0" smtClean="0">
                <a:solidFill>
                  <a:srgbClr val="000099"/>
                </a:solidFill>
                <a:latin typeface="Times New Roman" pitchFamily="18" charset="0"/>
                <a:ea typeface="Times New Roman" pitchFamily="18" charset="0"/>
                <a:cs typeface="Times New Roman" pitchFamily="18" charset="0"/>
              </a:rPr>
              <a:t>* </a:t>
            </a:r>
            <a:r>
              <a:rPr lang="en-US" sz="3200" b="1" u="sng" dirty="0" err="1" smtClean="0">
                <a:solidFill>
                  <a:srgbClr val="000099"/>
                </a:solidFill>
                <a:latin typeface="Times New Roman" pitchFamily="18" charset="0"/>
                <a:ea typeface="Times New Roman" pitchFamily="18" charset="0"/>
                <a:cs typeface="Times New Roman" pitchFamily="18" charset="0"/>
              </a:rPr>
              <a:t>Mục</a:t>
            </a:r>
            <a:r>
              <a:rPr lang="en-US" sz="3200" b="1" u="sng" dirty="0" smtClean="0">
                <a:solidFill>
                  <a:srgbClr val="000099"/>
                </a:solidFill>
                <a:latin typeface="Times New Roman" pitchFamily="18" charset="0"/>
                <a:ea typeface="Times New Roman" pitchFamily="18" charset="0"/>
                <a:cs typeface="Times New Roman" pitchFamily="18" charset="0"/>
              </a:rPr>
              <a:t> </a:t>
            </a:r>
            <a:r>
              <a:rPr lang="en-US" sz="3200" b="1" u="sng" dirty="0" err="1" smtClean="0">
                <a:solidFill>
                  <a:srgbClr val="000099"/>
                </a:solidFill>
                <a:latin typeface="Times New Roman" pitchFamily="18" charset="0"/>
                <a:ea typeface="Times New Roman" pitchFamily="18" charset="0"/>
                <a:cs typeface="Times New Roman" pitchFamily="18" charset="0"/>
              </a:rPr>
              <a:t>tiêu</a:t>
            </a:r>
            <a:r>
              <a:rPr lang="en-US" sz="3200" b="1" dirty="0" smtClean="0">
                <a:solidFill>
                  <a:srgbClr val="000099"/>
                </a:solidFill>
                <a:latin typeface="Times New Roman" pitchFamily="18" charset="0"/>
                <a:ea typeface="Times New Roman" pitchFamily="18" charset="0"/>
                <a:cs typeface="Times New Roman" pitchFamily="18" charset="0"/>
              </a:rPr>
              <a:t>:</a:t>
            </a:r>
          </a:p>
          <a:p>
            <a:pPr marL="0" marR="0" lvl="0" indent="457200" algn="just" defTabSz="914400" rtl="0" eaLnBrk="1" fontAlgn="base" latinLnBrk="0" hangingPunct="1">
              <a:lnSpc>
                <a:spcPct val="100000"/>
              </a:lnSpc>
              <a:spcBef>
                <a:spcPct val="0"/>
              </a:spcBef>
              <a:spcAft>
                <a:spcPct val="0"/>
              </a:spcAft>
              <a:buClrTx/>
              <a:buSzTx/>
              <a:buFontTx/>
              <a:buNone/>
              <a:tabLst/>
            </a:pPr>
            <a:endParaRPr kumimoji="0" lang="en-US" sz="3200" b="1" i="0" u="none" strike="noStrike" cap="none" normalizeH="0" baseline="0" dirty="0" smtClean="0">
              <a:ln>
                <a:noFill/>
              </a:ln>
              <a:solidFill>
                <a:schemeClr val="tx1"/>
              </a:solidFill>
              <a:effectLst/>
              <a:latin typeface="Arial" pitchFamily="34" charset="0"/>
              <a:cs typeface="Arial" pitchFamily="34" charset="0"/>
            </a:endParaRPr>
          </a:p>
        </p:txBody>
      </p:sp>
      <p:sp>
        <p:nvSpPr>
          <p:cNvPr id="150529" name="Rectangle 1"/>
          <p:cNvSpPr>
            <a:spLocks noChangeArrowheads="1"/>
          </p:cNvSpPr>
          <p:nvPr/>
        </p:nvSpPr>
        <p:spPr bwMode="auto">
          <a:xfrm>
            <a:off x="611560" y="1357298"/>
            <a:ext cx="8208912"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1"/>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Sau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môn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học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này</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người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học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có</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khả</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năng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tính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toán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thiết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kế</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những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bộ</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biến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đổi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bán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dẫn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trong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những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ứng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dụng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đơn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giản</a:t>
            </a:r>
            <a:r>
              <a:rPr lang="en-US" sz="3200" dirty="0" smtClean="0">
                <a:latin typeface="Times New Roman" pitchFamily="18" charset="0"/>
                <a:cs typeface="Times New Roman" pitchFamily="18" charset="0"/>
              </a:rPr>
              <a:t>.</a:t>
            </a:r>
            <a:endParaRPr lang="vi-VN" sz="3200" dirty="0" smtClean="0">
              <a:latin typeface="Times New Roman" pitchFamily="18" charset="0"/>
              <a:cs typeface="Times New Roman" pitchFamily="18" charset="0"/>
            </a:endParaRPr>
          </a:p>
        </p:txBody>
      </p:sp>
      <p:sp>
        <p:nvSpPr>
          <p:cNvPr id="5" name="TextBox 4"/>
          <p:cNvSpPr txBox="1"/>
          <p:nvPr/>
        </p:nvSpPr>
        <p:spPr>
          <a:xfrm>
            <a:off x="827584" y="3197614"/>
            <a:ext cx="6286544" cy="584775"/>
          </a:xfrm>
          <a:prstGeom prst="rect">
            <a:avLst/>
          </a:prstGeom>
          <a:noFill/>
        </p:spPr>
        <p:txBody>
          <a:bodyPr wrap="square" rtlCol="0">
            <a:spAutoFit/>
          </a:bodyPr>
          <a:lstStyle/>
          <a:p>
            <a:r>
              <a:rPr lang="en-US" sz="3200" b="1" dirty="0" smtClean="0">
                <a:solidFill>
                  <a:srgbClr val="000099"/>
                </a:solidFill>
                <a:latin typeface="Times New Roman" pitchFamily="18" charset="0"/>
                <a:cs typeface="Times New Roman" pitchFamily="18" charset="0"/>
              </a:rPr>
              <a:t>* </a:t>
            </a:r>
            <a:r>
              <a:rPr lang="en-US" sz="3200" b="1" u="sng" dirty="0" err="1" smtClean="0">
                <a:solidFill>
                  <a:srgbClr val="000099"/>
                </a:solidFill>
                <a:latin typeface="Times New Roman" pitchFamily="18" charset="0"/>
                <a:cs typeface="Times New Roman" pitchFamily="18" charset="0"/>
              </a:rPr>
              <a:t>Yêu</a:t>
            </a:r>
            <a:r>
              <a:rPr lang="en-US" sz="3200" b="1" u="sng" dirty="0" smtClean="0">
                <a:solidFill>
                  <a:srgbClr val="000099"/>
                </a:solidFill>
                <a:latin typeface="Times New Roman" pitchFamily="18" charset="0"/>
                <a:cs typeface="Times New Roman" pitchFamily="18" charset="0"/>
              </a:rPr>
              <a:t> </a:t>
            </a:r>
            <a:r>
              <a:rPr lang="en-US" sz="3200" b="1" u="sng" dirty="0" err="1" smtClean="0">
                <a:solidFill>
                  <a:srgbClr val="000099"/>
                </a:solidFill>
                <a:latin typeface="Times New Roman" pitchFamily="18" charset="0"/>
                <a:cs typeface="Times New Roman" pitchFamily="18" charset="0"/>
              </a:rPr>
              <a:t>cầu</a:t>
            </a:r>
            <a:r>
              <a:rPr lang="en-US" sz="3200" b="1" dirty="0" smtClean="0">
                <a:solidFill>
                  <a:srgbClr val="000099"/>
                </a:solidFill>
                <a:latin typeface="Times New Roman" pitchFamily="18" charset="0"/>
                <a:cs typeface="Times New Roman" pitchFamily="18" charset="0"/>
              </a:rPr>
              <a:t>: </a:t>
            </a:r>
            <a:endParaRPr lang="vi-VN" sz="3200" b="1" dirty="0">
              <a:solidFill>
                <a:srgbClr val="000099"/>
              </a:solidFill>
              <a:latin typeface="Times New Roman" pitchFamily="18" charset="0"/>
              <a:cs typeface="Times New Roman" pitchFamily="18" charset="0"/>
            </a:endParaRPr>
          </a:p>
        </p:txBody>
      </p:sp>
      <p:sp>
        <p:nvSpPr>
          <p:cNvPr id="6" name="Rectangle 5"/>
          <p:cNvSpPr/>
          <p:nvPr/>
        </p:nvSpPr>
        <p:spPr>
          <a:xfrm>
            <a:off x="611560" y="4077072"/>
            <a:ext cx="7798032" cy="2062103"/>
          </a:xfrm>
          <a:prstGeom prst="rect">
            <a:avLst/>
          </a:prstGeom>
        </p:spPr>
        <p:txBody>
          <a:bodyPr wrap="square">
            <a:spAutoFit/>
          </a:bodyPr>
          <a:lstStyle/>
          <a:p>
            <a:pPr lvl="1">
              <a:buFontTx/>
              <a:buChar char="-"/>
            </a:pP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Nghe</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giảng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và</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đọc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thêm</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các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tài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liệu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tham</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khảo</a:t>
            </a:r>
            <a:endParaRPr lang="en-US" sz="3200" dirty="0" smtClean="0">
              <a:latin typeface="Times New Roman" pitchFamily="18" charset="0"/>
              <a:cs typeface="Times New Roman" pitchFamily="18" charset="0"/>
            </a:endParaRPr>
          </a:p>
          <a:p>
            <a:pPr lvl="1"/>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Củng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cố</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kiến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thức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bằng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cách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tự</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làm</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các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bài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tập</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trong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sách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bài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tập</a:t>
            </a:r>
            <a:r>
              <a:rPr lang="en-US" sz="3200" dirty="0" smtClean="0">
                <a:latin typeface="Times New Roman" pitchFamily="18" charset="0"/>
                <a:cs typeface="Times New Roman" pitchFamily="18"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146433"/>
                                        </p:tgtEl>
                                        <p:attrNameLst>
                                          <p:attrName>style.visibility</p:attrName>
                                        </p:attrNameLst>
                                      </p:cBhvr>
                                      <p:to>
                                        <p:strVal val="visible"/>
                                      </p:to>
                                    </p:set>
                                    <p:animEffect transition="in" filter="checkerboard(across)">
                                      <p:cBhvr>
                                        <p:cTn id="10" dur="500"/>
                                        <p:tgtEl>
                                          <p:spTgt spid="146433"/>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150529">
                                            <p:txEl>
                                              <p:pRg st="0" end="0"/>
                                            </p:txEl>
                                          </p:spTgt>
                                        </p:tgtEl>
                                        <p:attrNameLst>
                                          <p:attrName>style.visibility</p:attrName>
                                        </p:attrNameLst>
                                      </p:cBhvr>
                                      <p:to>
                                        <p:strVal val="visible"/>
                                      </p:to>
                                    </p:set>
                                    <p:animEffect transition="in" filter="checkerboard(across)">
                                      <p:cBhvr>
                                        <p:cTn id="15" dur="500"/>
                                        <p:tgtEl>
                                          <p:spTgt spid="150529">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checkerboard(across)">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6">
                                            <p:txEl>
                                              <p:pRg st="0" end="0"/>
                                            </p:txEl>
                                          </p:spTgt>
                                        </p:tgtEl>
                                        <p:attrNameLst>
                                          <p:attrName>style.visibility</p:attrName>
                                        </p:attrNameLst>
                                      </p:cBhvr>
                                      <p:to>
                                        <p:strVal val="visible"/>
                                      </p:to>
                                    </p:set>
                                    <p:animEffect transition="in" filter="checkerboard(across)">
                                      <p:cBhvr>
                                        <p:cTn id="25" dur="500"/>
                                        <p:tgtEl>
                                          <p:spTgt spid="6">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nodeType="clickEffect">
                                  <p:stCondLst>
                                    <p:cond delay="0"/>
                                  </p:stCondLst>
                                  <p:childTnLst>
                                    <p:set>
                                      <p:cBhvr>
                                        <p:cTn id="29" dur="1" fill="hold">
                                          <p:stCondLst>
                                            <p:cond delay="0"/>
                                          </p:stCondLst>
                                        </p:cTn>
                                        <p:tgtEl>
                                          <p:spTgt spid="6">
                                            <p:txEl>
                                              <p:pRg st="1" end="1"/>
                                            </p:txEl>
                                          </p:spTgt>
                                        </p:tgtEl>
                                        <p:attrNameLst>
                                          <p:attrName>style.visibility</p:attrName>
                                        </p:attrNameLst>
                                      </p:cBhvr>
                                      <p:to>
                                        <p:strVal val="visible"/>
                                      </p:to>
                                    </p:set>
                                    <p:animEffect transition="in" filter="checkerboard(across)">
                                      <p:cBhvr>
                                        <p:cTn id="30"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6433"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86707" y="404664"/>
            <a:ext cx="6786610" cy="707886"/>
          </a:xfrm>
          <a:prstGeom prst="rect">
            <a:avLst/>
          </a:prstGeom>
          <a:noFill/>
        </p:spPr>
        <p:txBody>
          <a:bodyPr wrap="square" rtlCol="0">
            <a:spAutoFit/>
          </a:bodyPr>
          <a:lstStyle/>
          <a:p>
            <a:pPr algn="ctr"/>
            <a:r>
              <a:rPr lang="en-US" sz="4000" b="1" dirty="0" err="1" smtClean="0">
                <a:solidFill>
                  <a:srgbClr val="FF0000"/>
                </a:solidFill>
                <a:latin typeface="Times New Roman" pitchFamily="18" charset="0"/>
                <a:cs typeface="Times New Roman" pitchFamily="18" charset="0"/>
              </a:rPr>
              <a:t>Điện</a:t>
            </a:r>
            <a:r>
              <a:rPr lang="en-US" sz="4000" b="1" dirty="0" smtClean="0">
                <a:solidFill>
                  <a:srgbClr val="FF0000"/>
                </a:solidFill>
                <a:latin typeface="Times New Roman" pitchFamily="18" charset="0"/>
                <a:cs typeface="Times New Roman" pitchFamily="18" charset="0"/>
              </a:rPr>
              <a:t> </a:t>
            </a:r>
            <a:r>
              <a:rPr lang="en-US" sz="4000" b="1" dirty="0" err="1" smtClean="0">
                <a:solidFill>
                  <a:srgbClr val="FF0000"/>
                </a:solidFill>
                <a:latin typeface="Times New Roman" pitchFamily="18" charset="0"/>
                <a:cs typeface="Times New Roman" pitchFamily="18" charset="0"/>
              </a:rPr>
              <a:t>tử</a:t>
            </a:r>
            <a:r>
              <a:rPr lang="en-US" sz="4000" b="1" dirty="0" smtClean="0">
                <a:solidFill>
                  <a:srgbClr val="FF0000"/>
                </a:solidFill>
                <a:latin typeface="Times New Roman" pitchFamily="18" charset="0"/>
                <a:cs typeface="Times New Roman" pitchFamily="18" charset="0"/>
              </a:rPr>
              <a:t> </a:t>
            </a:r>
            <a:r>
              <a:rPr lang="en-US" sz="4000" b="1" dirty="0" err="1" smtClean="0">
                <a:solidFill>
                  <a:srgbClr val="FF0000"/>
                </a:solidFill>
                <a:latin typeface="Times New Roman" pitchFamily="18" charset="0"/>
                <a:cs typeface="Times New Roman" pitchFamily="18" charset="0"/>
              </a:rPr>
              <a:t>công</a:t>
            </a:r>
            <a:r>
              <a:rPr lang="en-US" sz="4000" b="1" dirty="0" smtClean="0">
                <a:solidFill>
                  <a:srgbClr val="FF0000"/>
                </a:solidFill>
                <a:latin typeface="Times New Roman" pitchFamily="18" charset="0"/>
                <a:cs typeface="Times New Roman" pitchFamily="18" charset="0"/>
              </a:rPr>
              <a:t> </a:t>
            </a:r>
            <a:r>
              <a:rPr lang="en-US" sz="4000" b="1" dirty="0" err="1" smtClean="0">
                <a:solidFill>
                  <a:srgbClr val="FF0000"/>
                </a:solidFill>
                <a:latin typeface="Times New Roman" pitchFamily="18" charset="0"/>
                <a:cs typeface="Times New Roman" pitchFamily="18" charset="0"/>
              </a:rPr>
              <a:t>suất</a:t>
            </a:r>
            <a:r>
              <a:rPr lang="en-US" sz="4000" b="1" dirty="0" smtClean="0">
                <a:solidFill>
                  <a:srgbClr val="FF0000"/>
                </a:solidFill>
                <a:latin typeface="Times New Roman" pitchFamily="18" charset="0"/>
                <a:cs typeface="Times New Roman" pitchFamily="18" charset="0"/>
              </a:rPr>
              <a:t> </a:t>
            </a:r>
            <a:r>
              <a:rPr lang="en-US" sz="4000" b="1" dirty="0" err="1" smtClean="0">
                <a:solidFill>
                  <a:srgbClr val="FF0000"/>
                </a:solidFill>
                <a:latin typeface="Times New Roman" pitchFamily="18" charset="0"/>
                <a:cs typeface="Times New Roman" pitchFamily="18" charset="0"/>
              </a:rPr>
              <a:t>là</a:t>
            </a:r>
            <a:r>
              <a:rPr lang="en-US" sz="4000" b="1" dirty="0" smtClean="0">
                <a:solidFill>
                  <a:srgbClr val="FF0000"/>
                </a:solidFill>
                <a:latin typeface="Times New Roman" pitchFamily="18" charset="0"/>
                <a:cs typeface="Times New Roman" pitchFamily="18" charset="0"/>
              </a:rPr>
              <a:t> </a:t>
            </a:r>
            <a:r>
              <a:rPr lang="en-US" sz="4000" b="1" dirty="0" err="1" smtClean="0">
                <a:solidFill>
                  <a:srgbClr val="FF0000"/>
                </a:solidFill>
                <a:latin typeface="Times New Roman" pitchFamily="18" charset="0"/>
                <a:cs typeface="Times New Roman" pitchFamily="18" charset="0"/>
              </a:rPr>
              <a:t>gì</a:t>
            </a:r>
            <a:r>
              <a:rPr lang="en-US" sz="4000" b="1" dirty="0" smtClean="0">
                <a:solidFill>
                  <a:srgbClr val="FF0000"/>
                </a:solidFill>
                <a:latin typeface="Times New Roman" pitchFamily="18" charset="0"/>
                <a:cs typeface="Times New Roman" pitchFamily="18" charset="0"/>
              </a:rPr>
              <a:t>?</a:t>
            </a:r>
            <a:endParaRPr lang="vi-VN" sz="4000" b="1" dirty="0">
              <a:solidFill>
                <a:srgbClr val="FF0000"/>
              </a:solidFill>
              <a:latin typeface="Times New Roman" pitchFamily="18" charset="0"/>
              <a:cs typeface="Times New Roman" pitchFamily="18" charset="0"/>
            </a:endParaRPr>
          </a:p>
        </p:txBody>
      </p:sp>
      <p:sp>
        <p:nvSpPr>
          <p:cNvPr id="146433" name="Rectangle 1"/>
          <p:cNvSpPr>
            <a:spLocks noChangeArrowheads="1"/>
          </p:cNvSpPr>
          <p:nvPr/>
        </p:nvSpPr>
        <p:spPr bwMode="auto">
          <a:xfrm>
            <a:off x="539552" y="1207928"/>
            <a:ext cx="8280920" cy="501675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spcBef>
                <a:spcPct val="0"/>
              </a:spcBef>
              <a:spcAft>
                <a:spcPct val="0"/>
              </a:spcAft>
              <a:buClrTx/>
              <a:buSzTx/>
              <a:buFontTx/>
              <a:buNone/>
              <a:tabLst/>
            </a:pPr>
            <a:r>
              <a:rPr lang="en-US" sz="3200" dirty="0" smtClean="0">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Ñieän</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töû</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coâng</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suaát</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laø</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moät</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chuyeân</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ngaønh</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cuûa</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kó</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thuaät</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ñieän</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töû</a:t>
            </a:r>
            <a:r>
              <a:rPr lang="en-US" sz="3200" dirty="0" smtClean="0">
                <a:latin typeface="VNI-Times" pitchFamily="2" charset="0"/>
                <a:ea typeface="Times New Roman" pitchFamily="18" charset="0"/>
                <a:cs typeface="Times New Roman" pitchFamily="18" charset="0"/>
              </a:rPr>
              <a:t>.</a:t>
            </a:r>
          </a:p>
          <a:p>
            <a:pPr lvl="0" indent="457200" algn="just" fontAlgn="base">
              <a:spcBef>
                <a:spcPct val="0"/>
              </a:spcBef>
              <a:spcAft>
                <a:spcPct val="0"/>
              </a:spcAft>
            </a:pPr>
            <a:r>
              <a:rPr lang="en-US" sz="3200" smtClean="0">
                <a:latin typeface="VNI-Times" pitchFamily="2" charset="0"/>
                <a:ea typeface="Times New Roman" pitchFamily="18" charset="0"/>
                <a:cs typeface="Times New Roman" pitchFamily="18" charset="0"/>
              </a:rPr>
              <a:t> </a:t>
            </a:r>
            <a:r>
              <a:rPr lang="en-US" sz="3200" dirty="0" err="1">
                <a:latin typeface="VNI-Times" pitchFamily="2" charset="0"/>
                <a:ea typeface="Times New Roman" pitchFamily="18" charset="0"/>
                <a:cs typeface="Times New Roman" pitchFamily="18" charset="0"/>
              </a:rPr>
              <a:t>Ñieän</a:t>
            </a:r>
            <a:r>
              <a:rPr lang="en-US" sz="3200" dirty="0">
                <a:latin typeface="VNI-Times" pitchFamily="2" charset="0"/>
                <a:ea typeface="Times New Roman" pitchFamily="18" charset="0"/>
                <a:cs typeface="Times New Roman" pitchFamily="18" charset="0"/>
              </a:rPr>
              <a:t> </a:t>
            </a:r>
            <a:r>
              <a:rPr lang="en-US" sz="3200" dirty="0" err="1">
                <a:latin typeface="VNI-Times" pitchFamily="2" charset="0"/>
                <a:ea typeface="Times New Roman" pitchFamily="18" charset="0"/>
                <a:cs typeface="Times New Roman" pitchFamily="18" charset="0"/>
              </a:rPr>
              <a:t>töû</a:t>
            </a:r>
            <a:r>
              <a:rPr lang="en-US" sz="3200" dirty="0">
                <a:latin typeface="VNI-Times" pitchFamily="2" charset="0"/>
                <a:ea typeface="Times New Roman" pitchFamily="18" charset="0"/>
                <a:cs typeface="Times New Roman" pitchFamily="18" charset="0"/>
              </a:rPr>
              <a:t> </a:t>
            </a:r>
            <a:r>
              <a:rPr lang="en-US" sz="3200" dirty="0" err="1">
                <a:latin typeface="VNI-Times" pitchFamily="2" charset="0"/>
                <a:ea typeface="Times New Roman" pitchFamily="18" charset="0"/>
                <a:cs typeface="Times New Roman" pitchFamily="18" charset="0"/>
              </a:rPr>
              <a:t>coâng</a:t>
            </a:r>
            <a:r>
              <a:rPr lang="en-US" sz="3200" dirty="0">
                <a:latin typeface="VNI-Times" pitchFamily="2" charset="0"/>
                <a:ea typeface="Times New Roman" pitchFamily="18" charset="0"/>
                <a:cs typeface="Times New Roman" pitchFamily="18" charset="0"/>
              </a:rPr>
              <a:t> </a:t>
            </a:r>
            <a:r>
              <a:rPr lang="en-US" sz="3200" dirty="0" err="1">
                <a:latin typeface="VNI-Times" pitchFamily="2" charset="0"/>
                <a:ea typeface="Times New Roman" pitchFamily="18" charset="0"/>
                <a:cs typeface="Times New Roman" pitchFamily="18" charset="0"/>
              </a:rPr>
              <a:t>suaát</a:t>
            </a:r>
            <a:r>
              <a:rPr lang="en-US" sz="3200" dirty="0">
                <a:latin typeface="VNI-Times" pitchFamily="2" charset="0"/>
                <a:ea typeface="Times New Roman" pitchFamily="18" charset="0"/>
                <a:cs typeface="Times New Roman" pitchFamily="18" charset="0"/>
              </a:rPr>
              <a:t> </a:t>
            </a:r>
            <a:r>
              <a:rPr lang="en-US" sz="3200" dirty="0" err="1">
                <a:latin typeface="VNI-Times" pitchFamily="2" charset="0"/>
                <a:ea typeface="Times New Roman" pitchFamily="18" charset="0"/>
                <a:cs typeface="Times New Roman" pitchFamily="18" charset="0"/>
              </a:rPr>
              <a:t>nghieân</a:t>
            </a:r>
            <a:r>
              <a:rPr lang="en-US" sz="3200" dirty="0">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cöùu</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vaø</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öùng</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duïng</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caùc</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phaàn</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töû</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rgbClr val="B10F92"/>
                </a:solidFill>
                <a:effectLst/>
                <a:latin typeface="VNI-Times" pitchFamily="2" charset="0"/>
                <a:ea typeface="Times New Roman" pitchFamily="18" charset="0"/>
                <a:cs typeface="Times New Roman" pitchFamily="18" charset="0"/>
              </a:rPr>
              <a:t>baùn</a:t>
            </a:r>
            <a:r>
              <a:rPr kumimoji="0" lang="en-US" sz="3200" b="0" i="0" u="none" strike="noStrike" cap="none" normalizeH="0" baseline="0" dirty="0" smtClean="0">
                <a:ln>
                  <a:noFill/>
                </a:ln>
                <a:solidFill>
                  <a:srgbClr val="B10F92"/>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rgbClr val="B10F92"/>
                </a:solidFill>
                <a:effectLst/>
                <a:latin typeface="VNI-Times" pitchFamily="2" charset="0"/>
                <a:ea typeface="Times New Roman" pitchFamily="18" charset="0"/>
                <a:cs typeface="Times New Roman" pitchFamily="18" charset="0"/>
              </a:rPr>
              <a:t>daãn</a:t>
            </a:r>
            <a:r>
              <a:rPr kumimoji="0" lang="en-US" sz="3200" b="0" i="0" u="none" strike="noStrike" cap="none" normalizeH="0" baseline="0" dirty="0" smtClean="0">
                <a:ln>
                  <a:noFill/>
                </a:ln>
                <a:solidFill>
                  <a:srgbClr val="B10F92"/>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rgbClr val="B10F92"/>
                </a:solidFill>
                <a:effectLst/>
                <a:latin typeface="VNI-Times" pitchFamily="2" charset="0"/>
                <a:ea typeface="Times New Roman" pitchFamily="18" charset="0"/>
                <a:cs typeface="Times New Roman" pitchFamily="18" charset="0"/>
              </a:rPr>
              <a:t>coâng</a:t>
            </a:r>
            <a:r>
              <a:rPr kumimoji="0" lang="en-US" sz="3200" b="0" i="0" u="none" strike="noStrike" cap="none" normalizeH="0" baseline="0" dirty="0" smtClean="0">
                <a:ln>
                  <a:noFill/>
                </a:ln>
                <a:solidFill>
                  <a:srgbClr val="B10F92"/>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rgbClr val="B10F92"/>
                </a:solidFill>
                <a:effectLst/>
                <a:latin typeface="VNI-Times" pitchFamily="2" charset="0"/>
                <a:ea typeface="Times New Roman" pitchFamily="18" charset="0"/>
                <a:cs typeface="Times New Roman" pitchFamily="18" charset="0"/>
              </a:rPr>
              <a:t>suaát</a:t>
            </a:r>
            <a:r>
              <a:rPr kumimoji="0" lang="en-US" sz="3200" b="0" i="0" u="none" strike="noStrike" cap="none" normalizeH="0" baseline="0" dirty="0" smtClean="0">
                <a:ln>
                  <a:noFill/>
                </a:ln>
                <a:solidFill>
                  <a:srgbClr val="B10F92"/>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trong</a:t>
            </a:r>
            <a:r>
              <a:rPr kumimoji="0" lang="en-US" sz="3200" b="0" i="0" u="none" strike="noStrike" cap="none" normalizeH="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dirty="0" err="1" smtClean="0">
                <a:ln>
                  <a:noFill/>
                </a:ln>
                <a:solidFill>
                  <a:schemeClr val="tx1"/>
                </a:solidFill>
                <a:effectLst/>
                <a:latin typeface="VNI-Times" pitchFamily="2" charset="0"/>
                <a:ea typeface="Times New Roman" pitchFamily="18" charset="0"/>
                <a:cs typeface="Times New Roman" pitchFamily="18" charset="0"/>
              </a:rPr>
              <a:t>c</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aùc</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rgbClr val="C00000"/>
                </a:solidFill>
                <a:effectLst/>
                <a:latin typeface="VNI-Times" pitchFamily="2" charset="0"/>
                <a:ea typeface="Times New Roman" pitchFamily="18" charset="0"/>
                <a:cs typeface="Times New Roman" pitchFamily="18" charset="0"/>
              </a:rPr>
              <a:t>boä</a:t>
            </a:r>
            <a:r>
              <a:rPr kumimoji="0" lang="en-US" sz="3200" b="0" i="0" u="none" strike="noStrike" cap="none" normalizeH="0" baseline="0" dirty="0" smtClean="0">
                <a:ln>
                  <a:noFill/>
                </a:ln>
                <a:solidFill>
                  <a:srgbClr val="C00000"/>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rgbClr val="C00000"/>
                </a:solidFill>
                <a:effectLst/>
                <a:latin typeface="VNI-Times" pitchFamily="2" charset="0"/>
                <a:ea typeface="Times New Roman" pitchFamily="18" charset="0"/>
                <a:cs typeface="Times New Roman" pitchFamily="18" charset="0"/>
              </a:rPr>
              <a:t>bieán</a:t>
            </a:r>
            <a:r>
              <a:rPr kumimoji="0" lang="en-US" sz="3200" b="0" i="0" u="none" strike="noStrike" cap="none" normalizeH="0" baseline="0" dirty="0" smtClean="0">
                <a:ln>
                  <a:noFill/>
                </a:ln>
                <a:solidFill>
                  <a:srgbClr val="C00000"/>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rgbClr val="C00000"/>
                </a:solidFill>
                <a:effectLst/>
                <a:latin typeface="VNI-Times" pitchFamily="2" charset="0"/>
                <a:ea typeface="Times New Roman" pitchFamily="18" charset="0"/>
                <a:cs typeface="Times New Roman" pitchFamily="18" charset="0"/>
              </a:rPr>
              <a:t>ñoåi</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nhaèm</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bieán</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ñoåi</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vaø</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khoáng</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cheá</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effectLst/>
                <a:latin typeface="VNI-Times" pitchFamily="2" charset="0"/>
                <a:ea typeface="Times New Roman" pitchFamily="18" charset="0"/>
                <a:cs typeface="Times New Roman" pitchFamily="18" charset="0"/>
              </a:rPr>
              <a:t>nguoàn</a:t>
            </a:r>
            <a:r>
              <a:rPr kumimoji="0" lang="en-US" sz="3200" b="0" i="0" u="none" strike="noStrike" cap="none" normalizeH="0" baseline="0" dirty="0" smtClean="0">
                <a:ln>
                  <a:noFill/>
                </a:ln>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effectLst/>
                <a:latin typeface="VNI-Times" pitchFamily="2" charset="0"/>
                <a:ea typeface="Times New Roman" pitchFamily="18" charset="0"/>
                <a:cs typeface="Times New Roman" pitchFamily="18" charset="0"/>
              </a:rPr>
              <a:t>naêng</a:t>
            </a:r>
            <a:r>
              <a:rPr kumimoji="0" lang="en-US" sz="3200" b="0" i="0" u="none" strike="noStrike" cap="none" normalizeH="0" baseline="0" dirty="0" smtClean="0">
                <a:ln>
                  <a:noFill/>
                </a:ln>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effectLst/>
                <a:latin typeface="VNI-Times" pitchFamily="2" charset="0"/>
                <a:ea typeface="Times New Roman" pitchFamily="18" charset="0"/>
                <a:cs typeface="Times New Roman" pitchFamily="18" charset="0"/>
              </a:rPr>
              <a:t>löôïng</a:t>
            </a:r>
            <a:r>
              <a:rPr kumimoji="0" lang="en-US" sz="3200" b="0" i="0" u="none" strike="noStrike" cap="none" normalizeH="0" baseline="0" dirty="0" smtClean="0">
                <a:ln>
                  <a:noFill/>
                </a:ln>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effectLst/>
                <a:latin typeface="VNI-Times" pitchFamily="2" charset="0"/>
                <a:ea typeface="Times New Roman" pitchFamily="18" charset="0"/>
                <a:cs typeface="Times New Roman" pitchFamily="18" charset="0"/>
              </a:rPr>
              <a:t>ñieän</a:t>
            </a:r>
            <a:r>
              <a:rPr kumimoji="0" lang="en-US" sz="3200" b="0" i="0" u="none" strike="noStrike" cap="none" normalizeH="0" baseline="0" dirty="0" smtClean="0">
                <a:ln>
                  <a:noFill/>
                </a:ln>
                <a:solidFill>
                  <a:srgbClr val="0070C0"/>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vôùi</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caùc</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rgbClr val="000099"/>
                </a:solidFill>
                <a:effectLst/>
                <a:latin typeface="VNI-Times" pitchFamily="2" charset="0"/>
                <a:ea typeface="Times New Roman" pitchFamily="18" charset="0"/>
                <a:cs typeface="Times New Roman" pitchFamily="18" charset="0"/>
              </a:rPr>
              <a:t>thoâng</a:t>
            </a:r>
            <a:r>
              <a:rPr kumimoji="0" lang="en-US" sz="3200" b="0" i="0" u="none" strike="noStrike" cap="none" normalizeH="0" baseline="0" dirty="0" smtClean="0">
                <a:ln>
                  <a:noFill/>
                </a:ln>
                <a:solidFill>
                  <a:srgbClr val="000099"/>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rgbClr val="000099"/>
                </a:solidFill>
                <a:effectLst/>
                <a:latin typeface="VNI-Times" pitchFamily="2" charset="0"/>
                <a:ea typeface="Times New Roman" pitchFamily="18" charset="0"/>
                <a:cs typeface="Times New Roman" pitchFamily="18" charset="0"/>
              </a:rPr>
              <a:t>soá</a:t>
            </a:r>
            <a:r>
              <a:rPr kumimoji="0" lang="en-US" sz="3200" b="0" i="0" u="none" strike="noStrike" cap="none" normalizeH="0" baseline="0" dirty="0" smtClean="0">
                <a:ln>
                  <a:noFill/>
                </a:ln>
                <a:solidFill>
                  <a:srgbClr val="000099"/>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rgbClr val="FF0000"/>
                </a:solidFill>
                <a:effectLst/>
                <a:latin typeface="VNI-Times" pitchFamily="2" charset="0"/>
                <a:ea typeface="Times New Roman" pitchFamily="18" charset="0"/>
                <a:cs typeface="Times New Roman" pitchFamily="18" charset="0"/>
              </a:rPr>
              <a:t>khoâng</a:t>
            </a:r>
            <a:r>
              <a:rPr kumimoji="0" lang="en-US" sz="3200" b="0" i="0" u="none" strike="noStrike" cap="none" normalizeH="0" baseline="0" dirty="0" smtClean="0">
                <a:ln>
                  <a:noFill/>
                </a:ln>
                <a:solidFill>
                  <a:srgbClr val="000099"/>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rgbClr val="000099"/>
                </a:solidFill>
                <a:effectLst/>
                <a:latin typeface="VNI-Times" pitchFamily="2" charset="0"/>
                <a:ea typeface="Times New Roman" pitchFamily="18" charset="0"/>
                <a:cs typeface="Times New Roman" pitchFamily="18" charset="0"/>
              </a:rPr>
              <a:t>thay</a:t>
            </a:r>
            <a:r>
              <a:rPr kumimoji="0" lang="en-US" sz="3200" b="0" i="0" u="none" strike="noStrike" cap="none" normalizeH="0" baseline="0" dirty="0" smtClean="0">
                <a:ln>
                  <a:noFill/>
                </a:ln>
                <a:solidFill>
                  <a:srgbClr val="000099"/>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rgbClr val="000099"/>
                </a:solidFill>
                <a:effectLst/>
                <a:latin typeface="VNI-Times" pitchFamily="2" charset="0"/>
                <a:ea typeface="Times New Roman" pitchFamily="18" charset="0"/>
                <a:cs typeface="Times New Roman" pitchFamily="18" charset="0"/>
              </a:rPr>
              <a:t>ñoåi</a:t>
            </a:r>
            <a:r>
              <a:rPr kumimoji="0" lang="en-US" sz="3200" b="0" i="0" u="none" strike="noStrike" cap="none" normalizeH="0" baseline="0" dirty="0" smtClean="0">
                <a:ln>
                  <a:noFill/>
                </a:ln>
                <a:solidFill>
                  <a:srgbClr val="000099"/>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rgbClr val="000099"/>
                </a:solidFill>
                <a:effectLst/>
                <a:latin typeface="VNI-Times" pitchFamily="2" charset="0"/>
                <a:ea typeface="Times New Roman" pitchFamily="18" charset="0"/>
                <a:cs typeface="Times New Roman" pitchFamily="18" charset="0"/>
              </a:rPr>
              <a:t>ñöôïc</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thaønh</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effectLst/>
                <a:latin typeface="VNI-Times" pitchFamily="2" charset="0"/>
                <a:ea typeface="Times New Roman" pitchFamily="18" charset="0"/>
                <a:cs typeface="Times New Roman" pitchFamily="18" charset="0"/>
              </a:rPr>
              <a:t>nguoàn</a:t>
            </a:r>
            <a:r>
              <a:rPr kumimoji="0" lang="en-US" sz="3200" b="0" i="0" u="none" strike="noStrike" cap="none" normalizeH="0" baseline="0" dirty="0" smtClean="0">
                <a:ln>
                  <a:noFill/>
                </a:ln>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effectLst/>
                <a:latin typeface="VNI-Times" pitchFamily="2" charset="0"/>
                <a:ea typeface="Times New Roman" pitchFamily="18" charset="0"/>
                <a:cs typeface="Times New Roman" pitchFamily="18" charset="0"/>
              </a:rPr>
              <a:t>naêng</a:t>
            </a:r>
            <a:r>
              <a:rPr kumimoji="0" lang="en-US" sz="3200" b="0" i="0" u="none" strike="noStrike" cap="none" normalizeH="0" baseline="0" dirty="0" smtClean="0">
                <a:ln>
                  <a:noFill/>
                </a:ln>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effectLst/>
                <a:latin typeface="VNI-Times" pitchFamily="2" charset="0"/>
                <a:ea typeface="Times New Roman" pitchFamily="18" charset="0"/>
                <a:cs typeface="Times New Roman" pitchFamily="18" charset="0"/>
              </a:rPr>
              <a:t>löôïng</a:t>
            </a:r>
            <a:r>
              <a:rPr kumimoji="0" lang="en-US" sz="3200" b="0" i="0" u="none" strike="noStrike" cap="none" normalizeH="0" baseline="0" dirty="0" smtClean="0">
                <a:ln>
                  <a:noFill/>
                </a:ln>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effectLst/>
                <a:latin typeface="VNI-Times" pitchFamily="2" charset="0"/>
                <a:ea typeface="Times New Roman" pitchFamily="18" charset="0"/>
                <a:cs typeface="Times New Roman" pitchFamily="18" charset="0"/>
              </a:rPr>
              <a:t>ñieän</a:t>
            </a:r>
            <a:r>
              <a:rPr kumimoji="0" lang="en-US" sz="3200" b="0" i="0" u="none" strike="noStrike" cap="none" normalizeH="0" baseline="0" dirty="0" smtClean="0">
                <a:ln>
                  <a:noFill/>
                </a:ln>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vôùi</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caùc</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rgbClr val="000099"/>
                </a:solidFill>
                <a:effectLst/>
                <a:latin typeface="VNI-Times" pitchFamily="2" charset="0"/>
                <a:ea typeface="Times New Roman" pitchFamily="18" charset="0"/>
                <a:cs typeface="Times New Roman" pitchFamily="18" charset="0"/>
              </a:rPr>
              <a:t>thoâng</a:t>
            </a:r>
            <a:r>
              <a:rPr kumimoji="0" lang="en-US" sz="3200" b="0" i="0" u="none" strike="noStrike" cap="none" normalizeH="0" dirty="0" smtClean="0">
                <a:ln>
                  <a:noFill/>
                </a:ln>
                <a:solidFill>
                  <a:srgbClr val="000099"/>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rgbClr val="000099"/>
                </a:solidFill>
                <a:effectLst/>
                <a:latin typeface="VNI-Times" pitchFamily="2" charset="0"/>
                <a:ea typeface="Times New Roman" pitchFamily="18" charset="0"/>
                <a:cs typeface="Times New Roman" pitchFamily="18" charset="0"/>
              </a:rPr>
              <a:t>soá</a:t>
            </a:r>
            <a:r>
              <a:rPr kumimoji="0" lang="en-US" sz="3200" b="0" i="0" u="none" strike="noStrike" cap="none" normalizeH="0" baseline="0" dirty="0" smtClean="0">
                <a:ln>
                  <a:noFill/>
                </a:ln>
                <a:solidFill>
                  <a:srgbClr val="000099"/>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rgbClr val="FF0000"/>
                </a:solidFill>
                <a:effectLst/>
                <a:latin typeface="VNI-Times" pitchFamily="2" charset="0"/>
                <a:ea typeface="Times New Roman" pitchFamily="18" charset="0"/>
                <a:cs typeface="Times New Roman" pitchFamily="18" charset="0"/>
              </a:rPr>
              <a:t>co</a:t>
            </a:r>
            <a:r>
              <a:rPr kumimoji="0" lang="en-US" sz="3200" b="0" i="0" u="none" strike="noStrike" cap="none" normalizeH="0" baseline="0" dirty="0" err="1" smtClean="0">
                <a:ln>
                  <a:noFill/>
                </a:ln>
                <a:solidFill>
                  <a:srgbClr val="000099"/>
                </a:solidFill>
                <a:effectLst/>
                <a:latin typeface="VNI-Times" pitchFamily="2" charset="0"/>
                <a:ea typeface="Times New Roman" pitchFamily="18" charset="0"/>
                <a:cs typeface="Times New Roman" pitchFamily="18" charset="0"/>
              </a:rPr>
              <a:t>ù</a:t>
            </a:r>
            <a:r>
              <a:rPr kumimoji="0" lang="en-US" sz="3200" b="0" i="0" u="none" strike="noStrike" cap="none" normalizeH="0" baseline="0" dirty="0" smtClean="0">
                <a:ln>
                  <a:noFill/>
                </a:ln>
                <a:solidFill>
                  <a:srgbClr val="000099"/>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rgbClr val="000099"/>
                </a:solidFill>
                <a:effectLst/>
                <a:latin typeface="VNI-Times" pitchFamily="2" charset="0"/>
                <a:ea typeface="Times New Roman" pitchFamily="18" charset="0"/>
                <a:cs typeface="Times New Roman" pitchFamily="18" charset="0"/>
              </a:rPr>
              <a:t>theå</a:t>
            </a:r>
            <a:r>
              <a:rPr kumimoji="0" lang="en-US" sz="3200" b="0" i="0" u="none" strike="noStrike" cap="none" normalizeH="0" baseline="0" dirty="0" smtClean="0">
                <a:ln>
                  <a:noFill/>
                </a:ln>
                <a:solidFill>
                  <a:srgbClr val="000099"/>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rgbClr val="000099"/>
                </a:solidFill>
                <a:effectLst/>
                <a:latin typeface="VNI-Times" pitchFamily="2" charset="0"/>
                <a:ea typeface="Times New Roman" pitchFamily="18" charset="0"/>
                <a:cs typeface="Times New Roman" pitchFamily="18" charset="0"/>
              </a:rPr>
              <a:t>thay</a:t>
            </a:r>
            <a:r>
              <a:rPr kumimoji="0" lang="en-US" sz="3200" b="0" i="0" u="none" strike="noStrike" cap="none" normalizeH="0" baseline="0" dirty="0" smtClean="0">
                <a:ln>
                  <a:noFill/>
                </a:ln>
                <a:solidFill>
                  <a:srgbClr val="000099"/>
                </a:solidFill>
                <a:effectLst/>
                <a:latin typeface="VNI-Times" pitchFamily="2" charset="0"/>
                <a:ea typeface="Times New Roman" pitchFamily="18" charset="0"/>
                <a:cs typeface="Times New Roman" pitchFamily="18" charset="0"/>
              </a:rPr>
              <a:t> </a:t>
            </a:r>
            <a:r>
              <a:rPr kumimoji="0" lang="en-US" sz="3200" b="0" i="0" u="none" strike="noStrike" cap="none" normalizeH="0" baseline="0" err="1" smtClean="0">
                <a:ln>
                  <a:noFill/>
                </a:ln>
                <a:solidFill>
                  <a:srgbClr val="000099"/>
                </a:solidFill>
                <a:effectLst/>
                <a:latin typeface="VNI-Times" pitchFamily="2" charset="0"/>
                <a:ea typeface="Times New Roman" pitchFamily="18" charset="0"/>
                <a:cs typeface="Times New Roman" pitchFamily="18" charset="0"/>
              </a:rPr>
              <a:t>ñoåi</a:t>
            </a:r>
            <a:r>
              <a:rPr kumimoji="0" lang="en-US" sz="3200" b="0" i="0" u="none" strike="noStrike" cap="none" normalizeH="0" baseline="0" smtClean="0">
                <a:ln>
                  <a:noFill/>
                </a:ln>
                <a:solidFill>
                  <a:srgbClr val="000099"/>
                </a:solidFill>
                <a:effectLst/>
                <a:latin typeface="VNI-Times" pitchFamily="2" charset="0"/>
                <a:ea typeface="Times New Roman" pitchFamily="18" charset="0"/>
                <a:cs typeface="Times New Roman" pitchFamily="18" charset="0"/>
              </a:rPr>
              <a:t> </a:t>
            </a:r>
            <a:r>
              <a:rPr kumimoji="0" lang="en-US" sz="3200" b="0" i="0" u="none" strike="noStrike" cap="none" normalizeH="0" baseline="0" smtClean="0">
                <a:ln>
                  <a:noFill/>
                </a:ln>
                <a:solidFill>
                  <a:srgbClr val="000099"/>
                </a:solidFill>
                <a:effectLst/>
                <a:latin typeface="Times New Roman" pitchFamily="18" charset="0"/>
                <a:ea typeface="Times New Roman" pitchFamily="18" charset="0"/>
                <a:cs typeface="Times New Roman" pitchFamily="18" charset="0"/>
              </a:rPr>
              <a:t>được</a:t>
            </a:r>
            <a:r>
              <a:rPr kumimoji="0" lang="en-US"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a:t>
            </a:r>
            <a:r>
              <a:rPr kumimoji="0" lang="en-US" sz="3200" b="0" i="0" u="none" strike="noStrike" cap="none" normalizeH="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smtClean="0">
                <a:ln>
                  <a:noFill/>
                </a:ln>
                <a:solidFill>
                  <a:schemeClr val="tx1"/>
                </a:solidFill>
                <a:effectLst/>
                <a:latin typeface="VNI-Times" pitchFamily="2" charset="0"/>
                <a:ea typeface="Times New Roman" pitchFamily="18" charset="0"/>
                <a:cs typeface="Times New Roman" pitchFamily="18" charset="0"/>
              </a:rPr>
              <a:t>cung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caáp</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cho</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caùc</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phuï</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taûi</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ñieän</a:t>
            </a:r>
            <a:r>
              <a:rPr kumimoji="0" lang="en-US" sz="32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lang="en-US" sz="3200" dirty="0" err="1" smtClean="0">
                <a:latin typeface="VNI-Times" pitchFamily="2" charset="0"/>
                <a:ea typeface="Times New Roman" pitchFamily="18" charset="0"/>
                <a:cs typeface="Times New Roman" pitchFamily="18" charset="0"/>
              </a:rPr>
              <a:t>khaùc</a:t>
            </a:r>
            <a:r>
              <a:rPr kumimoji="0" lang="en-US" sz="3200" b="0" i="0" u="none" strike="noStrike" cap="none" normalizeH="0" dirty="0" smtClean="0">
                <a:ln>
                  <a:noFill/>
                </a:ln>
                <a:solidFill>
                  <a:schemeClr val="tx1"/>
                </a:solidFill>
                <a:effectLst/>
                <a:latin typeface="VNI-Times" pitchFamily="2" charset="0"/>
                <a:ea typeface="Times New Roman" pitchFamily="18" charset="0"/>
                <a:cs typeface="Times New Roman" pitchFamily="18" charset="0"/>
              </a:rPr>
              <a:t> </a:t>
            </a:r>
            <a:r>
              <a:rPr kumimoji="0" lang="en-US" sz="3200" b="0" i="0" u="none" strike="noStrike" cap="none" normalizeH="0" err="1" smtClean="0">
                <a:ln>
                  <a:noFill/>
                </a:ln>
                <a:solidFill>
                  <a:schemeClr val="tx1"/>
                </a:solidFill>
                <a:effectLst/>
                <a:latin typeface="VNI-Times" pitchFamily="2" charset="0"/>
                <a:ea typeface="Times New Roman" pitchFamily="18" charset="0"/>
                <a:cs typeface="Times New Roman" pitchFamily="18" charset="0"/>
              </a:rPr>
              <a:t>nhau</a:t>
            </a:r>
            <a:r>
              <a:rPr kumimoji="0" lang="en-US" sz="3200" b="0" i="0" u="none" strike="noStrike" cap="none" normalizeH="0" baseline="0" smtClean="0">
                <a:ln>
                  <a:noFill/>
                </a:ln>
                <a:solidFill>
                  <a:schemeClr val="tx1"/>
                </a:solidFill>
                <a:effectLst/>
                <a:latin typeface="VNI-Times" pitchFamily="2" charset="0"/>
                <a:ea typeface="Times New Roman" pitchFamily="18" charset="0"/>
                <a:cs typeface="Times New Roman" pitchFamily="18" charset="0"/>
              </a:rPr>
              <a:t>.</a:t>
            </a:r>
          </a:p>
          <a:p>
            <a:pPr lvl="0" indent="457200" algn="just" fontAlgn="base">
              <a:spcBef>
                <a:spcPct val="0"/>
              </a:spcBef>
              <a:spcAft>
                <a:spcPct val="0"/>
              </a:spcAft>
            </a:pPr>
            <a:endParaRPr kumimoji="0" lang="en-US"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4" name="Rectangle 3"/>
          <p:cNvSpPr/>
          <p:nvPr/>
        </p:nvSpPr>
        <p:spPr>
          <a:xfrm>
            <a:off x="571472" y="5643578"/>
            <a:ext cx="8215370" cy="1077218"/>
          </a:xfrm>
          <a:prstGeom prst="rect">
            <a:avLst/>
          </a:prstGeom>
        </p:spPr>
        <p:txBody>
          <a:bodyPr wrap="square">
            <a:spAutoFit/>
          </a:bodyPr>
          <a:lstStyle/>
          <a:p>
            <a:r>
              <a:rPr lang="en-US" sz="3200" smtClean="0">
                <a:latin typeface="Times New Roman" pitchFamily="18" charset="0"/>
                <a:cs typeface="Times New Roman" pitchFamily="18" charset="0"/>
              </a:rPr>
              <a:t>    Các linh </a:t>
            </a:r>
            <a:r>
              <a:rPr lang="en-US" sz="3200" smtClean="0">
                <a:latin typeface="Times New Roman" pitchFamily="18" charset="0"/>
                <a:cs typeface="Times New Roman" pitchFamily="18" charset="0"/>
              </a:rPr>
              <a:t>kiện ĐTCS chỉ làm chức năng </a:t>
            </a:r>
            <a:r>
              <a:rPr lang="en-US" sz="3200" smtClean="0">
                <a:solidFill>
                  <a:srgbClr val="FF0000"/>
                </a:solidFill>
                <a:latin typeface="Times New Roman" pitchFamily="18" charset="0"/>
                <a:cs typeface="Times New Roman" pitchFamily="18" charset="0"/>
              </a:rPr>
              <a:t>đóng cắt </a:t>
            </a:r>
            <a:r>
              <a:rPr lang="en-US" sz="3200" smtClean="0">
                <a:latin typeface="Times New Roman" pitchFamily="18" charset="0"/>
                <a:cs typeface="Times New Roman" pitchFamily="18" charset="0"/>
              </a:rPr>
              <a:t>và cho dòng điện </a:t>
            </a:r>
            <a:r>
              <a:rPr lang="en-US" sz="3200" smtClean="0">
                <a:latin typeface="Times New Roman" pitchFamily="18" charset="0"/>
                <a:cs typeface="Times New Roman" pitchFamily="18" charset="0"/>
              </a:rPr>
              <a:t>tải </a:t>
            </a:r>
            <a:r>
              <a:rPr lang="en-US" sz="3200" smtClean="0">
                <a:latin typeface="Times New Roman" pitchFamily="18" charset="0"/>
                <a:cs typeface="Times New Roman" pitchFamily="18" charset="0"/>
              </a:rPr>
              <a:t>qua….</a:t>
            </a:r>
            <a:endParaRPr lang="vi-VN" sz="320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46433"/>
                                        </p:tgtEl>
                                        <p:attrNameLst>
                                          <p:attrName>style.visibility</p:attrName>
                                        </p:attrNameLst>
                                      </p:cBhvr>
                                      <p:to>
                                        <p:strVal val="visible"/>
                                      </p:to>
                                    </p:set>
                                    <p:animEffect transition="in" filter="checkerboard(across)">
                                      <p:cBhvr>
                                        <p:cTn id="12" dur="500"/>
                                        <p:tgtEl>
                                          <p:spTgt spid="146433"/>
                                        </p:tgtEl>
                                      </p:cBhvr>
                                    </p:animEffect>
                                  </p:childTnLst>
                                </p:cTn>
                              </p:par>
                              <p:par>
                                <p:cTn id="13" presetID="5" presetClass="entr" presetSubtype="1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across)">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6433" grpId="0"/>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tretch>
            <a:fillRect/>
          </a:stretch>
        </p:blipFill>
        <p:spPr>
          <a:xfrm>
            <a:off x="285720" y="285728"/>
            <a:ext cx="8572560" cy="6286544"/>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14250" y="142852"/>
            <a:ext cx="8929750" cy="1200329"/>
          </a:xfrm>
          <a:prstGeom prst="rect">
            <a:avLst/>
          </a:prstGeom>
          <a:noFill/>
        </p:spPr>
        <p:txBody>
          <a:bodyPr wrap="square" rtlCol="0">
            <a:spAutoFit/>
          </a:bodyPr>
          <a:lstStyle/>
          <a:p>
            <a:pPr algn="ctr"/>
            <a:r>
              <a:rPr lang="en-US" sz="3600" b="1" smtClean="0">
                <a:solidFill>
                  <a:srgbClr val="FF0000"/>
                </a:solidFill>
                <a:latin typeface="Times New Roman" pitchFamily="18" charset="0"/>
                <a:cs typeface="Times New Roman" pitchFamily="18" charset="0"/>
              </a:rPr>
              <a:t>Phân loại linh kiện bán dẫn theo khả năng điều khiển</a:t>
            </a:r>
            <a:endParaRPr lang="vi-VN" sz="3600" b="1">
              <a:solidFill>
                <a:srgbClr val="FF0000"/>
              </a:solidFill>
              <a:latin typeface="Times New Roman" pitchFamily="18" charset="0"/>
              <a:cs typeface="Times New Roman" pitchFamily="18" charset="0"/>
            </a:endParaRPr>
          </a:p>
        </p:txBody>
      </p:sp>
      <p:pic>
        <p:nvPicPr>
          <p:cNvPr id="4" name="Picture 3"/>
          <p:cNvPicPr/>
          <p:nvPr/>
        </p:nvPicPr>
        <p:blipFill>
          <a:blip r:embed="rId2">
            <a:extLst>
              <a:ext uri="{28A0092B-C50C-407E-A947-70E740481C1C}">
                <a14:useLocalDpi xmlns="" xmlns:wpc="http://schemas.microsoft.com/office/word/2010/wordprocessingCanvas" xmlns:cx="http://schemas.microsoft.com/office/drawing/2014/chartex"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785786" y="1571612"/>
            <a:ext cx="7215238" cy="4786346"/>
          </a:xfrm>
          <a:prstGeom prst="rect">
            <a:avLst/>
          </a:prstGeom>
          <a:noFill/>
          <a:ln>
            <a:noFill/>
          </a:ln>
          <a:effectLs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Number Placeholder 5"/>
          <p:cNvSpPr>
            <a:spLocks noGrp="1"/>
          </p:cNvSpPr>
          <p:nvPr>
            <p:ph type="sldNum" sz="quarter" idx="12"/>
          </p:nvPr>
        </p:nvSpPr>
        <p:spPr>
          <a:noFill/>
        </p:spPr>
        <p:txBody>
          <a:bodyPr/>
          <a:lstStyle/>
          <a:p>
            <a:fld id="{0925C6B2-8B30-47EE-B0E5-95559E4C5FEB}" type="slidenum">
              <a:rPr lang="en-US" smtClean="0"/>
              <a:pPr/>
              <a:t>7</a:t>
            </a:fld>
            <a:endParaRPr lang="en-US" smtClean="0"/>
          </a:p>
        </p:txBody>
      </p:sp>
      <p:sp>
        <p:nvSpPr>
          <p:cNvPr id="33795" name="Rectangle 2"/>
          <p:cNvSpPr>
            <a:spLocks noGrp="1" noChangeArrowheads="1"/>
          </p:cNvSpPr>
          <p:nvPr>
            <p:ph type="title"/>
          </p:nvPr>
        </p:nvSpPr>
        <p:spPr>
          <a:xfrm>
            <a:off x="500034" y="0"/>
            <a:ext cx="8143932" cy="785794"/>
          </a:xfrm>
        </p:spPr>
        <p:txBody>
          <a:bodyPr/>
          <a:lstStyle/>
          <a:p>
            <a:pPr eaLnBrk="1" hangingPunct="1"/>
            <a:r>
              <a:rPr lang="en-US" b="1" smtClean="0">
                <a:solidFill>
                  <a:srgbClr val="FF0000"/>
                </a:solidFill>
                <a:latin typeface="Times New Roman" pitchFamily="18" charset="0"/>
                <a:cs typeface="Times New Roman" pitchFamily="18" charset="0"/>
              </a:rPr>
              <a:t>Lãnh vực ứng dụng của ĐTCS</a:t>
            </a:r>
          </a:p>
        </p:txBody>
      </p:sp>
      <p:pic>
        <p:nvPicPr>
          <p:cNvPr id="33796" name="Picture 3"/>
          <p:cNvPicPr>
            <a:picLocks noGrp="1" noChangeAspect="1" noChangeArrowheads="1"/>
          </p:cNvPicPr>
          <p:nvPr>
            <p:ph type="body" idx="1"/>
          </p:nvPr>
        </p:nvPicPr>
        <p:blipFill>
          <a:blip r:embed="rId2"/>
          <a:srcRect/>
          <a:stretch>
            <a:fillRect/>
          </a:stretch>
        </p:blipFill>
        <p:spPr>
          <a:xfrm>
            <a:off x="228600" y="980728"/>
            <a:ext cx="8458200" cy="6188075"/>
          </a:xfr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3795"/>
                                        </p:tgtEl>
                                        <p:attrNameLst>
                                          <p:attrName>style.visibility</p:attrName>
                                        </p:attrNameLst>
                                      </p:cBhvr>
                                      <p:to>
                                        <p:strVal val="visible"/>
                                      </p:to>
                                    </p:set>
                                    <p:animEffect transition="in" filter="checkerboard(across)">
                                      <p:cBhvr>
                                        <p:cTn id="7" dur="500"/>
                                        <p:tgtEl>
                                          <p:spTgt spid="3379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3796"/>
                                        </p:tgtEl>
                                        <p:attrNameLst>
                                          <p:attrName>style.visibility</p:attrName>
                                        </p:attrNameLst>
                                      </p:cBhvr>
                                      <p:to>
                                        <p:strVal val="visible"/>
                                      </p:to>
                                    </p:set>
                                    <p:animEffect transition="in" filter="checkerboard(across)">
                                      <p:cBhvr>
                                        <p:cTn id="12" dur="500"/>
                                        <p:tgtEl>
                                          <p:spTgt spid="337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2844" y="285728"/>
            <a:ext cx="8786874" cy="584775"/>
          </a:xfrm>
          <a:prstGeom prst="rect">
            <a:avLst/>
          </a:prstGeom>
          <a:noFill/>
        </p:spPr>
        <p:txBody>
          <a:bodyPr wrap="square" rtlCol="0">
            <a:spAutoFit/>
          </a:bodyPr>
          <a:lstStyle/>
          <a:p>
            <a:r>
              <a:rPr lang="en-US" sz="3200" b="1" smtClean="0">
                <a:solidFill>
                  <a:srgbClr val="FF0000"/>
                </a:solidFill>
                <a:latin typeface="Times New Roman" pitchFamily="18" charset="0"/>
                <a:cs typeface="Times New Roman" pitchFamily="18" charset="0"/>
              </a:rPr>
              <a:t>Xu hướng phát triển và phạm vi ứng dụng ĐTCS</a:t>
            </a:r>
            <a:endParaRPr lang="vi-VN" sz="3200" b="1">
              <a:solidFill>
                <a:srgbClr val="FF0000"/>
              </a:solidFill>
              <a:latin typeface="Times New Roman" pitchFamily="18" charset="0"/>
              <a:cs typeface="Times New Roman" pitchFamily="18" charset="0"/>
            </a:endParaRPr>
          </a:p>
        </p:txBody>
      </p:sp>
      <p:sp>
        <p:nvSpPr>
          <p:cNvPr id="5" name="Rectangle 4"/>
          <p:cNvSpPr/>
          <p:nvPr/>
        </p:nvSpPr>
        <p:spPr>
          <a:xfrm>
            <a:off x="428596" y="1071546"/>
            <a:ext cx="8358246" cy="2554545"/>
          </a:xfrm>
          <a:prstGeom prst="rect">
            <a:avLst/>
          </a:prstGeom>
        </p:spPr>
        <p:txBody>
          <a:bodyPr wrap="square">
            <a:spAutoFit/>
          </a:bodyPr>
          <a:lstStyle/>
          <a:p>
            <a:r>
              <a:rPr lang="en-US" sz="3200" b="1" dirty="0" smtClean="0">
                <a:solidFill>
                  <a:srgbClr val="000099"/>
                </a:solidFill>
                <a:latin typeface="Times New Roman" pitchFamily="18" charset="0"/>
                <a:cs typeface="Times New Roman" pitchFamily="18" charset="0"/>
              </a:rPr>
              <a:t>* </a:t>
            </a:r>
            <a:r>
              <a:rPr lang="en-US" sz="3200" b="1" u="sng" dirty="0" smtClean="0">
                <a:solidFill>
                  <a:srgbClr val="000099"/>
                </a:solidFill>
                <a:latin typeface="Times New Roman" pitchFamily="18" charset="0"/>
                <a:cs typeface="Times New Roman" pitchFamily="18" charset="0"/>
              </a:rPr>
              <a:t>Xu </a:t>
            </a:r>
            <a:r>
              <a:rPr lang="en-US" sz="3200" b="1" u="sng" dirty="0" err="1" smtClean="0">
                <a:solidFill>
                  <a:srgbClr val="000099"/>
                </a:solidFill>
                <a:latin typeface="Times New Roman" pitchFamily="18" charset="0"/>
                <a:cs typeface="Times New Roman" pitchFamily="18" charset="0"/>
              </a:rPr>
              <a:t>hướng</a:t>
            </a:r>
            <a:r>
              <a:rPr lang="en-US" sz="3200" b="1" u="sng" dirty="0" smtClean="0">
                <a:solidFill>
                  <a:srgbClr val="000099"/>
                </a:solidFill>
                <a:latin typeface="Times New Roman" pitchFamily="18" charset="0"/>
                <a:cs typeface="Times New Roman" pitchFamily="18" charset="0"/>
              </a:rPr>
              <a:t> </a:t>
            </a:r>
            <a:r>
              <a:rPr lang="en-US" sz="3200" b="1" u="sng" dirty="0" err="1" smtClean="0">
                <a:solidFill>
                  <a:srgbClr val="000099"/>
                </a:solidFill>
                <a:latin typeface="Times New Roman" pitchFamily="18" charset="0"/>
                <a:cs typeface="Times New Roman" pitchFamily="18" charset="0"/>
              </a:rPr>
              <a:t>phát</a:t>
            </a:r>
            <a:r>
              <a:rPr lang="en-US" sz="3200" b="1" u="sng" dirty="0" smtClean="0">
                <a:solidFill>
                  <a:srgbClr val="000099"/>
                </a:solidFill>
                <a:latin typeface="Times New Roman" pitchFamily="18" charset="0"/>
                <a:cs typeface="Times New Roman" pitchFamily="18" charset="0"/>
              </a:rPr>
              <a:t> </a:t>
            </a:r>
            <a:r>
              <a:rPr lang="en-US" sz="3200" b="1" u="sng" dirty="0" err="1" smtClean="0">
                <a:solidFill>
                  <a:srgbClr val="000099"/>
                </a:solidFill>
                <a:latin typeface="Times New Roman" pitchFamily="18" charset="0"/>
                <a:cs typeface="Times New Roman" pitchFamily="18" charset="0"/>
              </a:rPr>
              <a:t>triển</a:t>
            </a:r>
            <a:r>
              <a:rPr lang="en-US" sz="3200" b="1" dirty="0" smtClean="0">
                <a:solidFill>
                  <a:srgbClr val="000099"/>
                </a:solidFill>
                <a:latin typeface="Times New Roman" pitchFamily="18" charset="0"/>
                <a:cs typeface="Times New Roman" pitchFamily="18" charset="0"/>
              </a:rPr>
              <a:t>: </a:t>
            </a:r>
            <a:r>
              <a:rPr lang="en-US" sz="3200" dirty="0" err="1" smtClean="0">
                <a:latin typeface="Times New Roman" pitchFamily="18" charset="0"/>
                <a:cs typeface="Times New Roman" pitchFamily="18" charset="0"/>
              </a:rPr>
              <a:t>dải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công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suất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trải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rộng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từ</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nhỏ</a:t>
            </a:r>
            <a:r>
              <a:rPr lang="en-US" sz="3200" dirty="0" smtClean="0">
                <a:latin typeface="Times New Roman" pitchFamily="18" charset="0"/>
                <a:cs typeface="Times New Roman" pitchFamily="18" charset="0"/>
              </a:rPr>
              <a:t> ( </a:t>
            </a:r>
            <a:r>
              <a:rPr lang="en-US" sz="3200" dirty="0" err="1" smtClean="0">
                <a:latin typeface="Times New Roman" pitchFamily="18" charset="0"/>
                <a:cs typeface="Times New Roman" pitchFamily="18" charset="0"/>
              </a:rPr>
              <a:t>vài</a:t>
            </a:r>
            <a:r>
              <a:rPr lang="en-US" sz="3200" dirty="0" smtClean="0">
                <a:latin typeface="Times New Roman" pitchFamily="18" charset="0"/>
                <a:cs typeface="Times New Roman" pitchFamily="18" charset="0"/>
              </a:rPr>
              <a:t> W </a:t>
            </a:r>
            <a:r>
              <a:rPr lang="en-US" sz="3200" dirty="0" err="1" smtClean="0">
                <a:latin typeface="Times New Roman" pitchFamily="18" charset="0"/>
                <a:cs typeface="Times New Roman" pitchFamily="18" charset="0"/>
              </a:rPr>
              <a:t>đến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vài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trăm</a:t>
            </a:r>
            <a:r>
              <a:rPr lang="en-US" sz="3200" dirty="0" smtClean="0">
                <a:latin typeface="Times New Roman" pitchFamily="18" charset="0"/>
                <a:cs typeface="Times New Roman" pitchFamily="18" charset="0"/>
              </a:rPr>
              <a:t> W), </a:t>
            </a:r>
            <a:r>
              <a:rPr lang="en-US" sz="3200" dirty="0" err="1" smtClean="0">
                <a:latin typeface="Times New Roman" pitchFamily="18" charset="0"/>
                <a:cs typeface="Times New Roman" pitchFamily="18" charset="0"/>
              </a:rPr>
              <a:t>thành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phần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chính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trong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các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hệ</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thống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điều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khiển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công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suất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của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các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thiết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bị</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nhỏ</a:t>
            </a:r>
            <a:r>
              <a:rPr lang="en-US" sz="3200" dirty="0">
                <a:latin typeface="Times New Roman" pitchFamily="18" charset="0"/>
                <a:cs typeface="Times New Roman" pitchFamily="18" charset="0"/>
              </a:rPr>
              <a: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đến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lớn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và</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rất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lớn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vài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trăm</a:t>
            </a:r>
            <a:r>
              <a:rPr lang="en-US" sz="3200" dirty="0" smtClean="0">
                <a:latin typeface="Times New Roman" pitchFamily="18" charset="0"/>
                <a:cs typeface="Times New Roman" pitchFamily="18" charset="0"/>
              </a:rPr>
              <a:t> KW </a:t>
            </a:r>
            <a:r>
              <a:rPr lang="en-US" sz="3200" dirty="0" err="1" smtClean="0">
                <a:latin typeface="Times New Roman" pitchFamily="18" charset="0"/>
                <a:cs typeface="Times New Roman" pitchFamily="18" charset="0"/>
              </a:rPr>
              <a:t>đến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vài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chục</a:t>
            </a:r>
            <a:r>
              <a:rPr lang="en-US" sz="3200" dirty="0" smtClean="0">
                <a:latin typeface="Times New Roman" pitchFamily="18" charset="0"/>
                <a:cs typeface="Times New Roman" pitchFamily="18" charset="0"/>
              </a:rPr>
              <a:t> MW).</a:t>
            </a:r>
          </a:p>
        </p:txBody>
      </p:sp>
      <p:sp>
        <p:nvSpPr>
          <p:cNvPr id="7" name="Rectangle 6"/>
          <p:cNvSpPr/>
          <p:nvPr/>
        </p:nvSpPr>
        <p:spPr>
          <a:xfrm>
            <a:off x="428596" y="3714752"/>
            <a:ext cx="8358246" cy="2062103"/>
          </a:xfrm>
          <a:prstGeom prst="rect">
            <a:avLst/>
          </a:prstGeom>
        </p:spPr>
        <p:txBody>
          <a:bodyPr wrap="square">
            <a:spAutoFit/>
          </a:bodyPr>
          <a:lstStyle/>
          <a:p>
            <a:r>
              <a:rPr lang="en-US" sz="3200" b="1" dirty="0" smtClean="0">
                <a:solidFill>
                  <a:srgbClr val="000099"/>
                </a:solidFill>
                <a:latin typeface="Times New Roman" pitchFamily="18" charset="0"/>
                <a:cs typeface="Times New Roman" pitchFamily="18" charset="0"/>
              </a:rPr>
              <a:t>* </a:t>
            </a:r>
            <a:r>
              <a:rPr lang="en-US" sz="3200" b="1" u="sng" dirty="0" err="1" smtClean="0">
                <a:solidFill>
                  <a:srgbClr val="000099"/>
                </a:solidFill>
                <a:latin typeface="Times New Roman" pitchFamily="18" charset="0"/>
                <a:cs typeface="Times New Roman" pitchFamily="18" charset="0"/>
              </a:rPr>
              <a:t>Ứng</a:t>
            </a:r>
            <a:r>
              <a:rPr lang="en-US" sz="3200" b="1" u="sng" dirty="0" smtClean="0">
                <a:solidFill>
                  <a:srgbClr val="000099"/>
                </a:solidFill>
                <a:latin typeface="Times New Roman" pitchFamily="18" charset="0"/>
                <a:cs typeface="Times New Roman" pitchFamily="18" charset="0"/>
              </a:rPr>
              <a:t> </a:t>
            </a:r>
            <a:r>
              <a:rPr lang="en-US" sz="3200" b="1" u="sng" dirty="0" err="1" smtClean="0">
                <a:solidFill>
                  <a:srgbClr val="000099"/>
                </a:solidFill>
                <a:latin typeface="Times New Roman" pitchFamily="18" charset="0"/>
                <a:cs typeface="Times New Roman" pitchFamily="18" charset="0"/>
              </a:rPr>
              <a:t>dụng</a:t>
            </a:r>
            <a:r>
              <a:rPr lang="en-US" sz="3200" b="1" dirty="0" smtClean="0">
                <a:solidFill>
                  <a:srgbClr val="000099"/>
                </a:solidFill>
                <a:latin typeface="Times New Roman" pitchFamily="18" charset="0"/>
                <a:cs typeface="Times New Roman" pitchFamily="18" charset="0"/>
              </a:rPr>
              <a:t>: </a:t>
            </a:r>
            <a:r>
              <a:rPr lang="en-US" sz="3200" dirty="0" err="1" smtClean="0">
                <a:latin typeface="Times New Roman" pitchFamily="18" charset="0"/>
                <a:cs typeface="Times New Roman" pitchFamily="18" charset="0"/>
              </a:rPr>
              <a:t>rộng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khắp</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từ</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các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thiết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bị</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cầm</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tay</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dân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dụng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đến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các</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hệ</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thống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thiết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bị</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công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nghiệp</a:t>
            </a:r>
            <a:r>
              <a:rPr lang="en-US" sz="3200" dirty="0" smtClean="0">
                <a:latin typeface="Times New Roman" pitchFamily="18" charset="0"/>
                <a:cs typeface="Times New Roman" pitchFamily="18" charset="0"/>
              </a:rPr>
              <a:t>.</a:t>
            </a:r>
          </a:p>
          <a:p>
            <a:r>
              <a:rPr lang="en-US" sz="3200" b="1" i="1" dirty="0" err="1" smtClean="0">
                <a:latin typeface="Times New Roman" pitchFamily="18" charset="0"/>
                <a:cs typeface="Times New Roman" pitchFamily="18" charset="0"/>
              </a:rPr>
              <a:t>Đặc</a:t>
            </a:r>
            <a:r>
              <a:rPr lang="en-US" sz="3200" b="1" i="1" dirty="0" smtClean="0">
                <a:latin typeface="Times New Roman" pitchFamily="18" charset="0"/>
                <a:cs typeface="Times New Roman" pitchFamily="18" charset="0"/>
              </a:rPr>
              <a:t> </a:t>
            </a:r>
            <a:r>
              <a:rPr lang="en-US" sz="3200" b="1" i="1" dirty="0" err="1" smtClean="0">
                <a:latin typeface="Times New Roman" pitchFamily="18" charset="0"/>
                <a:cs typeface="Times New Roman" pitchFamily="18" charset="0"/>
              </a:rPr>
              <a:t>biệt</a:t>
            </a:r>
            <a:r>
              <a:rPr lang="en-US" sz="3200" b="1" i="1"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tham</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gia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vào</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điều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khiển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trong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hệ</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thống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năng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lượng</a:t>
            </a:r>
            <a:r>
              <a:rPr lang="en-US" sz="3200" dirty="0" smtClean="0">
                <a:latin typeface="Times New Roman" pitchFamily="18" charset="0"/>
                <a:cs typeface="Times New Roman" pitchFamily="18" charset="0"/>
              </a:rPr>
              <a:t>.</a:t>
            </a:r>
            <a:endParaRPr lang="vi-VN" sz="3200" dirty="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heckerboard(across)">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142844" y="0"/>
            <a:ext cx="8858312" cy="1200329"/>
          </a:xfrm>
          <a:prstGeom prst="rect">
            <a:avLst/>
          </a:prstGeom>
          <a:solidFill>
            <a:srgbClr val="FFFF00"/>
          </a:solidFill>
        </p:spPr>
        <p:txBody>
          <a:bodyPr wrap="square">
            <a:spAutoFit/>
          </a:bodyPr>
          <a:lstStyle/>
          <a:p>
            <a:pPr algn="ctr"/>
            <a:r>
              <a:rPr lang="en-US" sz="3600" b="1" u="sng" smtClean="0">
                <a:solidFill>
                  <a:srgbClr val="FF0000"/>
                </a:solidFill>
                <a:latin typeface="Times New Roman" pitchFamily="18" charset="0"/>
                <a:cs typeface="Times New Roman" pitchFamily="18" charset="0"/>
              </a:rPr>
              <a:t>Chương 1</a:t>
            </a:r>
            <a:r>
              <a:rPr lang="en-US" sz="3600" b="1" smtClean="0">
                <a:solidFill>
                  <a:srgbClr val="FF0000"/>
                </a:solidFill>
                <a:latin typeface="Times New Roman" pitchFamily="18" charset="0"/>
                <a:cs typeface="Times New Roman" pitchFamily="18" charset="0"/>
              </a:rPr>
              <a:t>: CÁC LINH KIỆN BÁN DẪN </a:t>
            </a:r>
          </a:p>
          <a:p>
            <a:pPr algn="ctr"/>
            <a:r>
              <a:rPr lang="en-US" sz="3600" b="1" smtClean="0">
                <a:solidFill>
                  <a:srgbClr val="FF0000"/>
                </a:solidFill>
                <a:latin typeface="Times New Roman" pitchFamily="18" charset="0"/>
                <a:cs typeface="Times New Roman" pitchFamily="18" charset="0"/>
              </a:rPr>
              <a:t>CÔNG SUẤT</a:t>
            </a:r>
            <a:endParaRPr lang="vi-VN" sz="3600"/>
          </a:p>
        </p:txBody>
      </p:sp>
      <p:sp>
        <p:nvSpPr>
          <p:cNvPr id="30" name="TextBox 29"/>
          <p:cNvSpPr txBox="1"/>
          <p:nvPr/>
        </p:nvSpPr>
        <p:spPr>
          <a:xfrm>
            <a:off x="397877" y="2492896"/>
            <a:ext cx="8572560" cy="1692771"/>
          </a:xfrm>
          <a:prstGeom prst="rect">
            <a:avLst/>
          </a:prstGeom>
          <a:noFill/>
        </p:spPr>
        <p:txBody>
          <a:bodyPr wrap="square" rtlCol="0">
            <a:spAutoFit/>
          </a:bodyPr>
          <a:lstStyle/>
          <a:p>
            <a:r>
              <a:rPr lang="en-US" sz="3600" b="1" dirty="0" smtClean="0">
                <a:solidFill>
                  <a:srgbClr val="00B050"/>
                </a:solidFill>
                <a:latin typeface="Times New Roman" pitchFamily="18" charset="0"/>
                <a:cs typeface="Times New Roman" pitchFamily="18" charset="0"/>
              </a:rPr>
              <a:t>1.1/ </a:t>
            </a:r>
            <a:r>
              <a:rPr lang="en-US" sz="3600" b="1" u="sng" dirty="0" smtClean="0">
                <a:solidFill>
                  <a:srgbClr val="00B050"/>
                </a:solidFill>
                <a:latin typeface="Times New Roman" pitchFamily="18" charset="0"/>
                <a:cs typeface="Times New Roman" pitchFamily="18" charset="0"/>
              </a:rPr>
              <a:t>Diode </a:t>
            </a:r>
            <a:r>
              <a:rPr lang="en-US" sz="3600" b="1" u="sng" dirty="0" err="1" smtClean="0">
                <a:solidFill>
                  <a:srgbClr val="00B050"/>
                </a:solidFill>
                <a:latin typeface="Times New Roman" pitchFamily="18" charset="0"/>
                <a:cs typeface="Times New Roman" pitchFamily="18" charset="0"/>
              </a:rPr>
              <a:t>công</a:t>
            </a:r>
            <a:r>
              <a:rPr lang="en-US" sz="3600" b="1" u="sng" dirty="0" smtClean="0">
                <a:solidFill>
                  <a:srgbClr val="00B050"/>
                </a:solidFill>
                <a:latin typeface="Times New Roman" pitchFamily="18" charset="0"/>
                <a:cs typeface="Times New Roman" pitchFamily="18" charset="0"/>
              </a:rPr>
              <a:t> </a:t>
            </a:r>
            <a:r>
              <a:rPr lang="en-US" sz="3600" b="1" u="sng" dirty="0" err="1" smtClean="0">
                <a:solidFill>
                  <a:srgbClr val="00B050"/>
                </a:solidFill>
                <a:latin typeface="Times New Roman" pitchFamily="18" charset="0"/>
                <a:cs typeface="Times New Roman" pitchFamily="18" charset="0"/>
              </a:rPr>
              <a:t>suất</a:t>
            </a:r>
            <a:r>
              <a:rPr lang="en-US" sz="3600" b="1" u="sng" dirty="0" smtClean="0">
                <a:solidFill>
                  <a:srgbClr val="00B050"/>
                </a:solidFill>
                <a:latin typeface="Times New Roman" pitchFamily="18" charset="0"/>
                <a:cs typeface="Times New Roman" pitchFamily="18" charset="0"/>
              </a:rPr>
              <a:t> </a:t>
            </a:r>
            <a:r>
              <a:rPr lang="en-US" sz="3600" b="1" u="sng" dirty="0" err="1" smtClean="0">
                <a:solidFill>
                  <a:srgbClr val="00B050"/>
                </a:solidFill>
                <a:latin typeface="Times New Roman" pitchFamily="18" charset="0"/>
                <a:cs typeface="Times New Roman" pitchFamily="18" charset="0"/>
              </a:rPr>
              <a:t>và</a:t>
            </a:r>
            <a:r>
              <a:rPr lang="en-US" sz="3600" b="1" u="sng" dirty="0" smtClean="0">
                <a:solidFill>
                  <a:srgbClr val="00B050"/>
                </a:solidFill>
                <a:latin typeface="Times New Roman" pitchFamily="18" charset="0"/>
                <a:cs typeface="Times New Roman" pitchFamily="18" charset="0"/>
              </a:rPr>
              <a:t> </a:t>
            </a:r>
            <a:r>
              <a:rPr lang="en-US" sz="3600" b="1" u="sng" dirty="0" err="1" smtClean="0">
                <a:solidFill>
                  <a:srgbClr val="00B050"/>
                </a:solidFill>
                <a:latin typeface="Times New Roman" pitchFamily="18" charset="0"/>
                <a:cs typeface="Times New Roman" pitchFamily="18" charset="0"/>
              </a:rPr>
              <a:t>ứng</a:t>
            </a:r>
            <a:r>
              <a:rPr lang="en-US" sz="3600" b="1" u="sng" dirty="0" smtClean="0">
                <a:solidFill>
                  <a:srgbClr val="00B050"/>
                </a:solidFill>
                <a:latin typeface="Times New Roman" pitchFamily="18" charset="0"/>
                <a:cs typeface="Times New Roman" pitchFamily="18" charset="0"/>
              </a:rPr>
              <a:t> </a:t>
            </a:r>
            <a:r>
              <a:rPr lang="en-US" sz="3600" b="1" u="sng" dirty="0" err="1" smtClean="0">
                <a:solidFill>
                  <a:srgbClr val="00B050"/>
                </a:solidFill>
                <a:latin typeface="Times New Roman" pitchFamily="18" charset="0"/>
                <a:cs typeface="Times New Roman" pitchFamily="18" charset="0"/>
              </a:rPr>
              <a:t>dụng</a:t>
            </a:r>
            <a:r>
              <a:rPr lang="en-US" sz="3600" b="1" dirty="0" smtClean="0">
                <a:solidFill>
                  <a:srgbClr val="00B050"/>
                </a:solidFill>
                <a:latin typeface="Times New Roman" pitchFamily="18" charset="0"/>
                <a:cs typeface="Times New Roman" pitchFamily="18" charset="0"/>
              </a:rPr>
              <a:t>:</a:t>
            </a:r>
          </a:p>
          <a:p>
            <a:endParaRPr lang="en-US" sz="3600" b="1" dirty="0" smtClean="0">
              <a:solidFill>
                <a:srgbClr val="00B050"/>
              </a:solidFill>
              <a:latin typeface="Times New Roman" pitchFamily="18" charset="0"/>
              <a:cs typeface="Times New Roman" pitchFamily="18" charset="0"/>
            </a:endParaRPr>
          </a:p>
          <a:p>
            <a:r>
              <a:rPr lang="en-US" sz="3200" b="1" dirty="0" smtClean="0">
                <a:solidFill>
                  <a:schemeClr val="accent6">
                    <a:lumMod val="75000"/>
                  </a:schemeClr>
                </a:solidFill>
                <a:latin typeface="Times New Roman" pitchFamily="18" charset="0"/>
                <a:cs typeface="Times New Roman" pitchFamily="18" charset="0"/>
              </a:rPr>
              <a:t>1.1.1- </a:t>
            </a:r>
            <a:r>
              <a:rPr lang="en-US" sz="3200" b="1" u="sng" dirty="0" err="1" smtClean="0">
                <a:solidFill>
                  <a:schemeClr val="accent6">
                    <a:lumMod val="75000"/>
                  </a:schemeClr>
                </a:solidFill>
                <a:latin typeface="Times New Roman" pitchFamily="18" charset="0"/>
                <a:cs typeface="Times New Roman" pitchFamily="18" charset="0"/>
              </a:rPr>
              <a:t>Tổng</a:t>
            </a:r>
            <a:r>
              <a:rPr lang="en-US" sz="3200" b="1" u="sng" dirty="0" smtClean="0">
                <a:solidFill>
                  <a:schemeClr val="accent6">
                    <a:lumMod val="75000"/>
                  </a:schemeClr>
                </a:solidFill>
                <a:latin typeface="Times New Roman" pitchFamily="18" charset="0"/>
                <a:cs typeface="Times New Roman" pitchFamily="18" charset="0"/>
              </a:rPr>
              <a:t> </a:t>
            </a:r>
            <a:r>
              <a:rPr lang="en-US" sz="3200" b="1" u="sng" dirty="0" err="1" smtClean="0">
                <a:solidFill>
                  <a:schemeClr val="accent6">
                    <a:lumMod val="75000"/>
                  </a:schemeClr>
                </a:solidFill>
                <a:latin typeface="Times New Roman" pitchFamily="18" charset="0"/>
                <a:cs typeface="Times New Roman" pitchFamily="18" charset="0"/>
              </a:rPr>
              <a:t>quan</a:t>
            </a:r>
            <a:r>
              <a:rPr lang="en-US" sz="3200" b="1" u="sng" dirty="0" smtClean="0">
                <a:solidFill>
                  <a:schemeClr val="accent6">
                    <a:lumMod val="75000"/>
                  </a:schemeClr>
                </a:solidFill>
                <a:latin typeface="Times New Roman" pitchFamily="18" charset="0"/>
                <a:cs typeface="Times New Roman" pitchFamily="18" charset="0"/>
              </a:rPr>
              <a:t> </a:t>
            </a:r>
            <a:r>
              <a:rPr lang="en-US" sz="3200" b="1" u="sng" dirty="0" err="1" smtClean="0">
                <a:solidFill>
                  <a:schemeClr val="accent6">
                    <a:lumMod val="75000"/>
                  </a:schemeClr>
                </a:solidFill>
                <a:latin typeface="Times New Roman" pitchFamily="18" charset="0"/>
                <a:cs typeface="Times New Roman" pitchFamily="18" charset="0"/>
              </a:rPr>
              <a:t>về</a:t>
            </a:r>
            <a:r>
              <a:rPr lang="en-US" sz="3200" b="1" u="sng" dirty="0" smtClean="0">
                <a:solidFill>
                  <a:schemeClr val="accent6">
                    <a:lumMod val="75000"/>
                  </a:schemeClr>
                </a:solidFill>
                <a:latin typeface="Times New Roman" pitchFamily="18" charset="0"/>
                <a:cs typeface="Times New Roman" pitchFamily="18" charset="0"/>
              </a:rPr>
              <a:t> diode</a:t>
            </a:r>
            <a:r>
              <a:rPr lang="en-US" sz="3200" b="1" dirty="0" smtClean="0">
                <a:solidFill>
                  <a:schemeClr val="accent6">
                    <a:lumMod val="75000"/>
                  </a:schemeClr>
                </a:solidFill>
                <a:latin typeface="Times New Roman" pitchFamily="18" charset="0"/>
                <a:cs typeface="Times New Roman" pitchFamily="18" charset="0"/>
              </a:rPr>
              <a:t>:</a:t>
            </a:r>
          </a:p>
        </p:txBody>
      </p:sp>
      <p:sp>
        <p:nvSpPr>
          <p:cNvPr id="1080" name="Rectangle 56"/>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checkerboard(across)">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0">
                                            <p:txEl>
                                              <p:pRg st="0" end="0"/>
                                            </p:txEl>
                                          </p:spTgt>
                                        </p:tgtEl>
                                        <p:attrNameLst>
                                          <p:attrName>style.visibility</p:attrName>
                                        </p:attrNameLst>
                                      </p:cBhvr>
                                      <p:to>
                                        <p:strVal val="visible"/>
                                      </p:to>
                                    </p:set>
                                    <p:animEffect transition="in" filter="checkerboard(across)">
                                      <p:cBhvr>
                                        <p:cTn id="12" dur="500"/>
                                        <p:tgtEl>
                                          <p:spTgt spid="3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30">
                                            <p:txEl>
                                              <p:pRg st="2" end="2"/>
                                            </p:txEl>
                                          </p:spTgt>
                                        </p:tgtEl>
                                        <p:attrNameLst>
                                          <p:attrName>style.visibility</p:attrName>
                                        </p:attrNameLst>
                                      </p:cBhvr>
                                      <p:to>
                                        <p:strVal val="visible"/>
                                      </p:to>
                                    </p:set>
                                    <p:animEffect transition="in" filter="checkerboard(across)">
                                      <p:cBhvr>
                                        <p:cTn id="17" dur="500"/>
                                        <p:tgtEl>
                                          <p:spTgt spid="3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half" idx="1"/>
          </p:nvPr>
        </p:nvSpPr>
        <p:spPr>
          <a:xfrm>
            <a:off x="251520" y="285728"/>
            <a:ext cx="3600400" cy="6095600"/>
          </a:xfrm>
        </p:spPr>
        <p:txBody>
          <a:bodyPr>
            <a:normAutofit/>
          </a:bodyPr>
          <a:lstStyle/>
          <a:p>
            <a:pPr>
              <a:buNone/>
            </a:pP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Đặc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điểm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cấu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tạo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của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điôt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công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suất</a:t>
            </a:r>
            <a:r>
              <a:rPr lang="en-US" sz="2400" dirty="0" smtClean="0">
                <a:latin typeface="Times New Roman" pitchFamily="18" charset="0"/>
                <a:cs typeface="Times New Roman" pitchFamily="18" charset="0"/>
              </a:rPr>
              <a:t> (Power diode)</a:t>
            </a:r>
          </a:p>
          <a:p>
            <a:pPr>
              <a:buNone/>
            </a:pP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Phải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dòng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điện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lớn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chạy</a:t>
            </a:r>
            <a:r>
              <a:rPr lang="en-US" sz="2400" dirty="0" smtClean="0">
                <a:latin typeface="Times New Roman" pitchFamily="18" charset="0"/>
                <a:cs typeface="Times New Roman" pitchFamily="18" charset="0"/>
              </a:rPr>
              <a:t> qua (</a:t>
            </a:r>
            <a:r>
              <a:rPr lang="en-US" sz="2400" dirty="0" err="1" smtClean="0">
                <a:latin typeface="Times New Roman" pitchFamily="18" charset="0"/>
                <a:cs typeface="Times New Roman" pitchFamily="18" charset="0"/>
              </a:rPr>
              <a:t>cỡ</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nghìn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ampe</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phải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chịu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được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điện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áp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ngược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lớn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cỡ</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nghìn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vôn</a:t>
            </a:r>
            <a:r>
              <a:rPr lang="en-US" sz="2400" dirty="0" smtClean="0">
                <a:latin typeface="Times New Roman" pitchFamily="18" charset="0"/>
                <a:cs typeface="Times New Roman" pitchFamily="18" charset="0"/>
              </a:rPr>
              <a:t>);</a:t>
            </a:r>
          </a:p>
          <a:p>
            <a:pPr>
              <a:buNone/>
            </a:pP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Vì</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vậy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cấu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tạo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đặc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biệt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hơn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một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tiếp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giáp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bán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dẫn</a:t>
            </a:r>
            <a:r>
              <a:rPr lang="en-US" sz="2400" dirty="0" smtClean="0">
                <a:latin typeface="Times New Roman" pitchFamily="18" charset="0"/>
                <a:cs typeface="Times New Roman" pitchFamily="18" charset="0"/>
              </a:rPr>
              <a:t> p-n </a:t>
            </a:r>
            <a:r>
              <a:rPr lang="en-US" sz="2400" dirty="0" err="1" smtClean="0">
                <a:latin typeface="Times New Roman" pitchFamily="18" charset="0"/>
                <a:cs typeface="Times New Roman" pitchFamily="18" charset="0"/>
              </a:rPr>
              <a:t>thông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thường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Trong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lớp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bán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dẫn</a:t>
            </a:r>
            <a:r>
              <a:rPr lang="en-US" sz="2400" dirty="0" smtClean="0">
                <a:latin typeface="Times New Roman" pitchFamily="18" charset="0"/>
                <a:cs typeface="Times New Roman" pitchFamily="18" charset="0"/>
              </a:rPr>
              <a:t> n </a:t>
            </a:r>
            <a:r>
              <a:rPr lang="en-US" sz="2400" dirty="0" err="1" smtClean="0">
                <a:latin typeface="Times New Roman" pitchFamily="18" charset="0"/>
                <a:cs typeface="Times New Roman" pitchFamily="18" charset="0"/>
              </a:rPr>
              <a:t>có</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thêm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lớp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nghèo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điện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tích</a:t>
            </a:r>
            <a:r>
              <a:rPr lang="en-US" sz="2400" dirty="0" smtClean="0">
                <a:latin typeface="Times New Roman" pitchFamily="18" charset="0"/>
                <a:cs typeface="Times New Roman" pitchFamily="18" charset="0"/>
              </a:rPr>
              <a:t> n</a:t>
            </a:r>
            <a:r>
              <a:rPr lang="en-US" sz="2400" baseline="30000" dirty="0" smtClean="0">
                <a:latin typeface="Times New Roman" pitchFamily="18" charset="0"/>
                <a:cs typeface="Times New Roman" pitchFamily="18" charset="0"/>
              </a:rPr>
              <a:t>-</a:t>
            </a:r>
          </a:p>
          <a:p>
            <a:pPr lvl="1"/>
            <a:endParaRPr lang="en-US" dirty="0" smtClean="0">
              <a:latin typeface="Times New Roman" pitchFamily="18" charset="0"/>
              <a:cs typeface="Times New Roman" pitchFamily="18" charset="0"/>
            </a:endParaRPr>
          </a:p>
          <a:p>
            <a:pPr lvl="1"/>
            <a:endParaRPr lang="vi-VN" dirty="0" smtClean="0">
              <a:latin typeface="Times New Roman" pitchFamily="18" charset="0"/>
              <a:cs typeface="Times New Roman" pitchFamily="18" charset="0"/>
            </a:endParaRPr>
          </a:p>
          <a:p>
            <a:endParaRPr lang="vi-VN" sz="2400" dirty="0"/>
          </a:p>
        </p:txBody>
      </p:sp>
      <p:pic>
        <p:nvPicPr>
          <p:cNvPr id="47106" name="Picture 2"/>
          <p:cNvPicPr>
            <a:picLocks noChangeAspect="1" noChangeArrowheads="1"/>
          </p:cNvPicPr>
          <p:nvPr/>
        </p:nvPicPr>
        <p:blipFill>
          <a:blip r:embed="rId2" cstate="print"/>
          <a:srcRect/>
          <a:stretch>
            <a:fillRect/>
          </a:stretch>
        </p:blipFill>
        <p:spPr bwMode="auto">
          <a:xfrm>
            <a:off x="4143372" y="285728"/>
            <a:ext cx="4829175" cy="5472121"/>
          </a:xfrm>
          <a:prstGeom prst="rect">
            <a:avLst/>
          </a:prstGeom>
          <a:noFill/>
          <a:ln w="9525">
            <a:noFill/>
            <a:miter lim="800000"/>
            <a:headEnd/>
            <a:tailEnd/>
          </a:ln>
        </p:spPr>
      </p:pic>
      <p:sp>
        <p:nvSpPr>
          <p:cNvPr id="11" name="Rectangular Callout 10"/>
          <p:cNvSpPr/>
          <p:nvPr/>
        </p:nvSpPr>
        <p:spPr>
          <a:xfrm>
            <a:off x="1475656" y="5589240"/>
            <a:ext cx="4248472" cy="1080120"/>
          </a:xfrm>
          <a:prstGeom prst="wedgeRectCallout">
            <a:avLst>
              <a:gd name="adj1" fmla="val 48296"/>
              <a:gd name="adj2" fmla="val -16046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err="1" smtClean="0"/>
              <a:t>Vùng</a:t>
            </a:r>
            <a:r>
              <a:rPr lang="en-US" sz="1600" dirty="0" smtClean="0"/>
              <a:t> </a:t>
            </a:r>
            <a:r>
              <a:rPr lang="en-US" sz="1600" dirty="0" err="1" smtClean="0"/>
              <a:t>nghèo</a:t>
            </a:r>
            <a:r>
              <a:rPr lang="en-US" sz="1600" dirty="0" smtClean="0"/>
              <a:t> n-, </a:t>
            </a:r>
            <a:r>
              <a:rPr lang="en-US" sz="1600" dirty="0" err="1" smtClean="0"/>
              <a:t>làm</a:t>
            </a:r>
            <a:r>
              <a:rPr lang="en-US" sz="1600" dirty="0" smtClean="0"/>
              <a:t> </a:t>
            </a:r>
            <a:r>
              <a:rPr lang="en-US" sz="1600" dirty="0" err="1" smtClean="0"/>
              <a:t>tăng</a:t>
            </a:r>
            <a:r>
              <a:rPr lang="en-US" sz="1600" dirty="0" smtClean="0"/>
              <a:t> </a:t>
            </a:r>
            <a:r>
              <a:rPr lang="en-US" sz="1600" dirty="0" err="1" smtClean="0"/>
              <a:t>khả</a:t>
            </a:r>
            <a:r>
              <a:rPr lang="en-US" sz="1600" dirty="0" smtClean="0"/>
              <a:t> </a:t>
            </a:r>
            <a:r>
              <a:rPr lang="en-US" sz="1600" dirty="0" err="1" smtClean="0"/>
              <a:t>năng</a:t>
            </a:r>
            <a:r>
              <a:rPr lang="en-US" sz="1600" dirty="0" smtClean="0"/>
              <a:t> </a:t>
            </a:r>
            <a:r>
              <a:rPr lang="en-US" sz="1600" dirty="0" err="1" smtClean="0"/>
              <a:t>chịu</a:t>
            </a:r>
            <a:r>
              <a:rPr lang="en-US" sz="1600" dirty="0" smtClean="0"/>
              <a:t> </a:t>
            </a:r>
            <a:r>
              <a:rPr lang="en-US" sz="1600" dirty="0" err="1" smtClean="0"/>
              <a:t>điện</a:t>
            </a:r>
            <a:r>
              <a:rPr lang="en-US" sz="1600" dirty="0" smtClean="0"/>
              <a:t> </a:t>
            </a:r>
            <a:r>
              <a:rPr lang="en-US" sz="1600" dirty="0" err="1" smtClean="0"/>
              <a:t>áp</a:t>
            </a:r>
            <a:r>
              <a:rPr lang="en-US" sz="1600" dirty="0" smtClean="0"/>
              <a:t> </a:t>
            </a:r>
            <a:r>
              <a:rPr lang="en-US" sz="1600" dirty="0" err="1" smtClean="0"/>
              <a:t>ngược</a:t>
            </a:r>
            <a:r>
              <a:rPr lang="en-US" sz="1600" dirty="0" smtClean="0"/>
              <a:t>, </a:t>
            </a:r>
            <a:r>
              <a:rPr lang="en-US" sz="1600" dirty="0" err="1" smtClean="0"/>
              <a:t>nhưng</a:t>
            </a:r>
            <a:r>
              <a:rPr lang="en-US" sz="1600" dirty="0" smtClean="0"/>
              <a:t> </a:t>
            </a:r>
            <a:r>
              <a:rPr lang="en-US" sz="1600" dirty="0" err="1" smtClean="0"/>
              <a:t>cũng</a:t>
            </a:r>
            <a:r>
              <a:rPr lang="en-US" sz="1600" dirty="0" smtClean="0"/>
              <a:t> </a:t>
            </a:r>
            <a:r>
              <a:rPr lang="en-US" sz="1600" dirty="0" err="1" smtClean="0"/>
              <a:t>làm</a:t>
            </a:r>
            <a:r>
              <a:rPr lang="en-US" sz="1600" dirty="0" smtClean="0"/>
              <a:t> </a:t>
            </a:r>
            <a:r>
              <a:rPr lang="en-US" sz="1600" dirty="0" err="1" smtClean="0"/>
              <a:t>tăng</a:t>
            </a:r>
            <a:r>
              <a:rPr lang="en-US" sz="1600" dirty="0" smtClean="0"/>
              <a:t> </a:t>
            </a:r>
            <a:r>
              <a:rPr lang="en-US" sz="1600" dirty="0" err="1" smtClean="0"/>
              <a:t>sụt</a:t>
            </a:r>
            <a:r>
              <a:rPr lang="en-US" sz="1600" dirty="0" smtClean="0"/>
              <a:t> </a:t>
            </a:r>
            <a:r>
              <a:rPr lang="en-US" sz="1600" dirty="0" err="1" smtClean="0"/>
              <a:t>áp</a:t>
            </a:r>
            <a:r>
              <a:rPr lang="en-US" sz="1600" dirty="0" smtClean="0"/>
              <a:t> </a:t>
            </a:r>
            <a:r>
              <a:rPr lang="en-US" sz="1600" dirty="0" err="1" smtClean="0"/>
              <a:t>khi</a:t>
            </a:r>
            <a:r>
              <a:rPr lang="en-US" sz="1600" dirty="0" smtClean="0"/>
              <a:t> </a:t>
            </a:r>
            <a:r>
              <a:rPr lang="en-US" sz="1600" dirty="0" err="1" smtClean="0"/>
              <a:t>dẫn</a:t>
            </a:r>
            <a:r>
              <a:rPr lang="en-US" sz="1600" dirty="0" smtClean="0"/>
              <a:t> </a:t>
            </a:r>
            <a:r>
              <a:rPr lang="en-US" sz="1600" dirty="0" err="1" smtClean="0"/>
              <a:t>dòng</a:t>
            </a:r>
            <a:r>
              <a:rPr lang="en-US" sz="1600" dirty="0" smtClean="0"/>
              <a:t> </a:t>
            </a:r>
            <a:r>
              <a:rPr lang="en-US" sz="1600" dirty="0" err="1" smtClean="0"/>
              <a:t>theo</a:t>
            </a:r>
            <a:r>
              <a:rPr lang="en-US" sz="1600" dirty="0" smtClean="0"/>
              <a:t> </a:t>
            </a:r>
            <a:r>
              <a:rPr lang="en-US" sz="1600" dirty="0" err="1" smtClean="0"/>
              <a:t>chiều</a:t>
            </a:r>
            <a:r>
              <a:rPr lang="en-US" sz="1600" dirty="0" smtClean="0"/>
              <a:t> </a:t>
            </a:r>
            <a:r>
              <a:rPr lang="en-US" sz="1600" dirty="0" err="1" smtClean="0"/>
              <a:t>thuận</a:t>
            </a:r>
            <a:endParaRPr lang="vi-VN" sz="16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áº§u diode KBPC3510 35A1000V"/>
          <p:cNvPicPr/>
          <p:nvPr/>
        </p:nvPicPr>
        <p:blipFill>
          <a:blip r:embed="rId2"/>
          <a:srcRect/>
          <a:stretch>
            <a:fillRect/>
          </a:stretch>
        </p:blipFill>
        <p:spPr bwMode="auto">
          <a:xfrm>
            <a:off x="5357818" y="2643182"/>
            <a:ext cx="3643338" cy="3714776"/>
          </a:xfrm>
          <a:prstGeom prst="rect">
            <a:avLst/>
          </a:prstGeom>
          <a:noFill/>
          <a:ln w="9525">
            <a:noFill/>
            <a:miter lim="800000"/>
            <a:headEnd/>
            <a:tailEnd/>
          </a:ln>
        </p:spPr>
      </p:pic>
      <p:pic>
        <p:nvPicPr>
          <p:cNvPr id="2" name="Picture 1"/>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7000892" y="1000108"/>
            <a:ext cx="1514475" cy="1504950"/>
          </a:xfrm>
          <a:prstGeom prst="rect">
            <a:avLst/>
          </a:prstGeom>
        </p:spPr>
      </p:pic>
      <p:pic>
        <p:nvPicPr>
          <p:cNvPr id="3" name="Picture 2"/>
          <p:cNvPicPr>
            <a:picLocks noChangeAspect="1"/>
          </p:cNvPicPr>
          <p:nvPr/>
        </p:nvPicPr>
        <p:blipFill>
          <a:blip r:embed="rId4">
            <a:extLst>
              <a:ext uri="{28A0092B-C50C-407E-A947-70E740481C1C}">
                <a14:useLocalDpi xmlns="" xmlns:a14="http://schemas.microsoft.com/office/drawing/2010/main" val="0"/>
              </a:ext>
            </a:extLst>
          </a:blip>
          <a:stretch>
            <a:fillRect/>
          </a:stretch>
        </p:blipFill>
        <p:spPr>
          <a:xfrm>
            <a:off x="4071934" y="785794"/>
            <a:ext cx="2143125" cy="2143125"/>
          </a:xfrm>
          <a:prstGeom prst="rect">
            <a:avLst/>
          </a:prstGeom>
        </p:spPr>
      </p:pic>
      <p:pic>
        <p:nvPicPr>
          <p:cNvPr id="4" name="Picture 3"/>
          <p:cNvPicPr>
            <a:picLocks noChangeAspect="1"/>
          </p:cNvPicPr>
          <p:nvPr/>
        </p:nvPicPr>
        <p:blipFill>
          <a:blip r:embed="rId5">
            <a:extLst>
              <a:ext uri="{28A0092B-C50C-407E-A947-70E740481C1C}">
                <a14:useLocalDpi xmlns="" xmlns:a14="http://schemas.microsoft.com/office/drawing/2010/main" val="0"/>
              </a:ext>
            </a:extLst>
          </a:blip>
          <a:stretch>
            <a:fillRect/>
          </a:stretch>
        </p:blipFill>
        <p:spPr>
          <a:xfrm>
            <a:off x="3000364" y="3071810"/>
            <a:ext cx="2466975" cy="1847850"/>
          </a:xfrm>
          <a:prstGeom prst="rect">
            <a:avLst/>
          </a:prstGeom>
        </p:spPr>
      </p:pic>
      <p:pic>
        <p:nvPicPr>
          <p:cNvPr id="10" name="Picture 9"/>
          <p:cNvPicPr>
            <a:picLocks noChangeAspect="1"/>
          </p:cNvPicPr>
          <p:nvPr/>
        </p:nvPicPr>
        <p:blipFill>
          <a:blip r:embed="rId6">
            <a:extLst>
              <a:ext uri="{28A0092B-C50C-407E-A947-70E740481C1C}">
                <a14:useLocalDpi xmlns="" xmlns:a14="http://schemas.microsoft.com/office/drawing/2010/main" val="0"/>
              </a:ext>
            </a:extLst>
          </a:blip>
          <a:stretch>
            <a:fillRect/>
          </a:stretch>
        </p:blipFill>
        <p:spPr>
          <a:xfrm>
            <a:off x="428596" y="3000372"/>
            <a:ext cx="2143125" cy="2143125"/>
          </a:xfrm>
          <a:prstGeom prst="rect">
            <a:avLst/>
          </a:prstGeom>
        </p:spPr>
      </p:pic>
      <p:pic>
        <p:nvPicPr>
          <p:cNvPr id="11" name="Picture 10"/>
          <p:cNvPicPr>
            <a:picLocks noChangeAspect="1"/>
          </p:cNvPicPr>
          <p:nvPr/>
        </p:nvPicPr>
        <p:blipFill>
          <a:blip r:embed="rId7">
            <a:extLst>
              <a:ext uri="{28A0092B-C50C-407E-A947-70E740481C1C}">
                <a14:useLocalDpi xmlns="" xmlns:a14="http://schemas.microsoft.com/office/drawing/2010/main" val="0"/>
              </a:ext>
            </a:extLst>
          </a:blip>
          <a:stretch>
            <a:fillRect/>
          </a:stretch>
        </p:blipFill>
        <p:spPr>
          <a:xfrm>
            <a:off x="357158" y="1071546"/>
            <a:ext cx="2924175" cy="1562100"/>
          </a:xfrm>
          <a:prstGeom prst="rect">
            <a:avLst/>
          </a:prstGeom>
        </p:spPr>
      </p:pic>
      <p:pic>
        <p:nvPicPr>
          <p:cNvPr id="12" name="Picture 11"/>
          <p:cNvPicPr>
            <a:picLocks noChangeAspect="1"/>
          </p:cNvPicPr>
          <p:nvPr/>
        </p:nvPicPr>
        <p:blipFill>
          <a:blip r:embed="rId8">
            <a:extLst>
              <a:ext uri="{28A0092B-C50C-407E-A947-70E740481C1C}">
                <a14:useLocalDpi xmlns="" xmlns:a14="http://schemas.microsoft.com/office/drawing/2010/main" val="0"/>
              </a:ext>
            </a:extLst>
          </a:blip>
          <a:stretch>
            <a:fillRect/>
          </a:stretch>
        </p:blipFill>
        <p:spPr>
          <a:xfrm>
            <a:off x="1500166" y="5000625"/>
            <a:ext cx="2457450" cy="1857375"/>
          </a:xfrm>
          <a:prstGeom prst="rect">
            <a:avLst/>
          </a:prstGeom>
        </p:spPr>
      </p:pic>
      <p:sp>
        <p:nvSpPr>
          <p:cNvPr id="13" name="TextBox 12"/>
          <p:cNvSpPr txBox="1"/>
          <p:nvPr/>
        </p:nvSpPr>
        <p:spPr>
          <a:xfrm>
            <a:off x="0" y="0"/>
            <a:ext cx="9252520" cy="584775"/>
          </a:xfrm>
          <a:prstGeom prst="rect">
            <a:avLst/>
          </a:prstGeom>
          <a:noFill/>
        </p:spPr>
        <p:txBody>
          <a:bodyPr wrap="square" rtlCol="0">
            <a:spAutoFit/>
          </a:bodyPr>
          <a:lstStyle/>
          <a:p>
            <a:r>
              <a:rPr lang="en-US" sz="3200" b="1" dirty="0" smtClean="0">
                <a:solidFill>
                  <a:schemeClr val="accent6">
                    <a:lumMod val="75000"/>
                  </a:schemeClr>
                </a:solidFill>
                <a:latin typeface="Times New Roman" pitchFamily="18" charset="0"/>
                <a:cs typeface="Times New Roman" pitchFamily="18" charset="0"/>
              </a:rPr>
              <a:t>1.1.2- </a:t>
            </a:r>
            <a:r>
              <a:rPr lang="en-US" sz="3200" b="1" u="sng" dirty="0" err="1" smtClean="0">
                <a:solidFill>
                  <a:schemeClr val="accent6">
                    <a:lumMod val="75000"/>
                  </a:schemeClr>
                </a:solidFill>
                <a:latin typeface="Times New Roman" pitchFamily="18" charset="0"/>
                <a:cs typeface="Times New Roman" pitchFamily="18" charset="0"/>
              </a:rPr>
              <a:t>Hình</a:t>
            </a:r>
            <a:r>
              <a:rPr lang="en-US" sz="3200" b="1" u="sng" dirty="0" smtClean="0">
                <a:solidFill>
                  <a:schemeClr val="accent6">
                    <a:lumMod val="75000"/>
                  </a:schemeClr>
                </a:solidFill>
                <a:latin typeface="Times New Roman" pitchFamily="18" charset="0"/>
                <a:cs typeface="Times New Roman" pitchFamily="18" charset="0"/>
              </a:rPr>
              <a:t> </a:t>
            </a:r>
            <a:r>
              <a:rPr lang="en-US" sz="3200" b="1" u="sng" err="1" smtClean="0">
                <a:solidFill>
                  <a:schemeClr val="accent6">
                    <a:lumMod val="75000"/>
                  </a:schemeClr>
                </a:solidFill>
                <a:latin typeface="Times New Roman" pitchFamily="18" charset="0"/>
                <a:cs typeface="Times New Roman" pitchFamily="18" charset="0"/>
              </a:rPr>
              <a:t>dạng</a:t>
            </a:r>
            <a:r>
              <a:rPr lang="en-US" sz="3200" b="1" u="sng" smtClean="0">
                <a:solidFill>
                  <a:schemeClr val="accent6">
                    <a:lumMod val="75000"/>
                  </a:schemeClr>
                </a:solidFill>
                <a:latin typeface="Times New Roman" pitchFamily="18" charset="0"/>
                <a:cs typeface="Times New Roman" pitchFamily="18" charset="0"/>
              </a:rPr>
              <a:t> DIODE </a:t>
            </a:r>
            <a:r>
              <a:rPr lang="en-US" sz="3200" b="1" u="sng" dirty="0" err="1" smtClean="0">
                <a:solidFill>
                  <a:schemeClr val="accent6">
                    <a:lumMod val="75000"/>
                  </a:schemeClr>
                </a:solidFill>
                <a:latin typeface="Times New Roman" pitchFamily="18" charset="0"/>
                <a:cs typeface="Times New Roman" pitchFamily="18" charset="0"/>
              </a:rPr>
              <a:t>công</a:t>
            </a:r>
            <a:r>
              <a:rPr lang="en-US" sz="3200" b="1" u="sng" dirty="0" smtClean="0">
                <a:solidFill>
                  <a:schemeClr val="accent6">
                    <a:lumMod val="75000"/>
                  </a:schemeClr>
                </a:solidFill>
                <a:latin typeface="Times New Roman" pitchFamily="18" charset="0"/>
                <a:cs typeface="Times New Roman" pitchFamily="18" charset="0"/>
              </a:rPr>
              <a:t> </a:t>
            </a:r>
            <a:r>
              <a:rPr lang="en-US" sz="3200" b="1" u="sng" dirty="0" err="1" smtClean="0">
                <a:solidFill>
                  <a:schemeClr val="accent6">
                    <a:lumMod val="75000"/>
                  </a:schemeClr>
                </a:solidFill>
                <a:latin typeface="Times New Roman" pitchFamily="18" charset="0"/>
                <a:cs typeface="Times New Roman" pitchFamily="18" charset="0"/>
              </a:rPr>
              <a:t>suất</a:t>
            </a:r>
            <a:r>
              <a:rPr lang="en-US" sz="3200" b="1" dirty="0" smtClean="0">
                <a:solidFill>
                  <a:schemeClr val="accent6">
                    <a:lumMod val="75000"/>
                  </a:schemeClr>
                </a:solidFill>
                <a:latin typeface="Times New Roman" pitchFamily="18" charset="0"/>
                <a:cs typeface="Times New Roman" pitchFamily="18"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checkerboard(across)">
                                      <p:cBhvr>
                                        <p:cTn id="7" dur="500"/>
                                        <p:tgtEl>
                                          <p:spTgt spid="1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checkerboard(across)">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heckerboard(across)">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checkerboard(across)">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checkerboard(across)">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checkerboard(across)">
                                      <p:cBhvr>
                                        <p:cTn id="32" dur="500"/>
                                        <p:tgtEl>
                                          <p:spTgt spid="4"/>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checkerboard(across)">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5" presetClass="entr" presetSubtype="10" fill="hold" nodeType="click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checkerboard(across)">
                                      <p:cBhvr>
                                        <p:cTn id="4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8"/>
          <p:cNvSpPr>
            <a:spLocks noChangeArrowheads="1"/>
          </p:cNvSpPr>
          <p:nvPr/>
        </p:nvSpPr>
        <p:spPr bwMode="auto">
          <a:xfrm>
            <a:off x="115342" y="390524"/>
            <a:ext cx="8686800" cy="5791200"/>
          </a:xfrm>
          <a:prstGeom prst="rect">
            <a:avLst/>
          </a:prstGeom>
          <a:noFill/>
          <a:ln w="9525">
            <a:noFill/>
            <a:miter lim="800000"/>
            <a:headEnd/>
            <a:tailEnd/>
          </a:ln>
          <a:effectLst/>
        </p:spPr>
        <p:txBody>
          <a:bodyPr/>
          <a:lstStyle/>
          <a:p>
            <a:pPr marL="1257300" marR="0" lvl="2" indent="-342900" algn="just" defTabSz="914400" rtl="0" eaLnBrk="1" fontAlgn="auto" latinLnBrk="0" hangingPunct="1">
              <a:lnSpc>
                <a:spcPct val="100000"/>
              </a:lnSpc>
              <a:spcBef>
                <a:spcPct val="20000"/>
              </a:spcBef>
              <a:spcAft>
                <a:spcPts val="0"/>
              </a:spcAft>
              <a:buClrTx/>
              <a:buSzTx/>
              <a:buFontTx/>
              <a:buNone/>
              <a:tabLst/>
              <a:defRPr/>
            </a:pPr>
            <a:r>
              <a:rPr kumimoji="0" lang="en-US" sz="3200" b="1" i="1" u="sng" strike="noStrike" kern="1200" cap="none" spc="0" normalizeH="0" baseline="0" noProof="0" dirty="0" err="1" smtClean="0">
                <a:ln>
                  <a:noFill/>
                </a:ln>
                <a:solidFill>
                  <a:prstClr val="black"/>
                </a:solidFill>
                <a:effectLst/>
                <a:uLnTx/>
                <a:uFillTx/>
                <a:latin typeface="VNI-Times" pitchFamily="2" charset="0"/>
                <a:ea typeface="+mn-ea"/>
                <a:cs typeface="+mn-cs"/>
              </a:rPr>
              <a:t>Phaân</a:t>
            </a:r>
            <a:r>
              <a:rPr kumimoji="0" lang="en-US" sz="3200" b="1" i="1" u="sng" strike="noStrike" kern="1200" cap="none" spc="0" normalizeH="0" baseline="0" noProof="0" dirty="0" smtClean="0">
                <a:ln>
                  <a:noFill/>
                </a:ln>
                <a:solidFill>
                  <a:prstClr val="black"/>
                </a:solidFill>
                <a:effectLst/>
                <a:uLnTx/>
                <a:uFillTx/>
                <a:latin typeface="VNI-Times" pitchFamily="2" charset="0"/>
                <a:ea typeface="+mn-ea"/>
                <a:cs typeface="+mn-cs"/>
              </a:rPr>
              <a:t> </a:t>
            </a:r>
            <a:r>
              <a:rPr kumimoji="0" lang="en-US" sz="3200" b="1" i="1" u="sng" strike="noStrike" kern="1200" cap="none" spc="0" normalizeH="0" baseline="0" noProof="0" dirty="0" err="1">
                <a:ln>
                  <a:noFill/>
                </a:ln>
                <a:solidFill>
                  <a:prstClr val="black"/>
                </a:solidFill>
                <a:effectLst/>
                <a:uLnTx/>
                <a:uFillTx/>
                <a:latin typeface="VNI-Times" pitchFamily="2" charset="0"/>
                <a:ea typeface="+mn-ea"/>
                <a:cs typeface="+mn-cs"/>
              </a:rPr>
              <a:t>cöïc</a:t>
            </a:r>
            <a:r>
              <a:rPr kumimoji="0" lang="en-US" sz="3200" b="1" i="1" u="sng" strike="noStrike" kern="1200" cap="none" spc="0" normalizeH="0" baseline="0" noProof="0" dirty="0">
                <a:ln>
                  <a:noFill/>
                </a:ln>
                <a:solidFill>
                  <a:prstClr val="black"/>
                </a:solidFill>
                <a:effectLst/>
                <a:uLnTx/>
                <a:uFillTx/>
                <a:latin typeface="VNI-Times" pitchFamily="2" charset="0"/>
                <a:ea typeface="+mn-ea"/>
                <a:cs typeface="+mn-cs"/>
              </a:rPr>
              <a:t> </a:t>
            </a:r>
            <a:r>
              <a:rPr kumimoji="0" lang="en-US" sz="3200" b="1" i="1" u="sng" strike="noStrike" kern="1200" cap="none" spc="0" normalizeH="0" baseline="0" noProof="0" dirty="0" err="1" smtClean="0">
                <a:ln>
                  <a:noFill/>
                </a:ln>
                <a:solidFill>
                  <a:prstClr val="black"/>
                </a:solidFill>
                <a:effectLst/>
                <a:uLnTx/>
                <a:uFillTx/>
                <a:latin typeface="VNI-Times" pitchFamily="2" charset="0"/>
                <a:ea typeface="+mn-ea"/>
                <a:cs typeface="+mn-cs"/>
              </a:rPr>
              <a:t>ngöôïc</a:t>
            </a:r>
            <a:r>
              <a:rPr kumimoji="0" lang="en-US" sz="3200" b="1" i="0" u="none" strike="noStrike" kern="1200" cap="none" spc="0" normalizeH="0" baseline="0" noProof="0" dirty="0" smtClean="0">
                <a:ln>
                  <a:noFill/>
                </a:ln>
                <a:solidFill>
                  <a:prstClr val="black"/>
                </a:solidFill>
                <a:effectLst/>
                <a:uLnTx/>
                <a:uFillTx/>
                <a:latin typeface="VNI-Times" pitchFamily="2" charset="0"/>
                <a:ea typeface="+mn-ea"/>
                <a:cs typeface="+mn-cs"/>
              </a:rPr>
              <a:t>: </a:t>
            </a:r>
            <a:endParaRPr kumimoji="0" lang="en-US" sz="3200" b="1" i="0" u="none" strike="noStrike" kern="1200" cap="none" spc="0" normalizeH="0" baseline="0" noProof="0" dirty="0">
              <a:ln>
                <a:noFill/>
              </a:ln>
              <a:solidFill>
                <a:prstClr val="black"/>
              </a:solidFill>
              <a:effectLst/>
              <a:uLnTx/>
              <a:uFillTx/>
              <a:latin typeface="VNI-Times" pitchFamily="2" charset="0"/>
              <a:ea typeface="+mn-ea"/>
              <a:cs typeface="+mn-cs"/>
            </a:endParaRPr>
          </a:p>
        </p:txBody>
      </p:sp>
      <p:graphicFrame>
        <p:nvGraphicFramePr>
          <p:cNvPr id="8195" name="Object 1"/>
          <p:cNvGraphicFramePr>
            <a:graphicFrameLocks noChangeAspect="1"/>
          </p:cNvGraphicFramePr>
          <p:nvPr>
            <p:extLst>
              <p:ext uri="{D42A27DB-BD31-4B8C-83A1-F6EECF244321}">
                <p14:modId xmlns="" xmlns:p14="http://schemas.microsoft.com/office/powerpoint/2010/main" val="2500055062"/>
              </p:ext>
            </p:extLst>
          </p:nvPr>
        </p:nvGraphicFramePr>
        <p:xfrm>
          <a:off x="327997" y="1245548"/>
          <a:ext cx="8433387" cy="2793492"/>
        </p:xfrm>
        <a:graphic>
          <a:graphicData uri="http://schemas.openxmlformats.org/presentationml/2006/ole">
            <p:oleObj spid="_x0000_s34843" name="Visio" r:id="rId4" imgW="4333037" imgH="1761439" progId="">
              <p:embed/>
            </p:oleObj>
          </a:graphicData>
        </a:graphic>
      </p:graphicFrame>
      <p:sp>
        <p:nvSpPr>
          <p:cNvPr id="8196" name="Rectangle 2"/>
          <p:cNvSpPr>
            <a:spLocks noChangeArrowheads="1"/>
          </p:cNvSpPr>
          <p:nvPr/>
        </p:nvSpPr>
        <p:spPr bwMode="auto">
          <a:xfrm>
            <a:off x="127039" y="3713636"/>
            <a:ext cx="8547102" cy="2948499"/>
          </a:xfrm>
          <a:prstGeom prst="rect">
            <a:avLst/>
          </a:prstGeom>
          <a:noFill/>
          <a:ln w="9525">
            <a:noFill/>
            <a:miter lim="800000"/>
            <a:headEnd/>
            <a:tailEnd/>
          </a:ln>
        </p:spPr>
        <p:txBody>
          <a:bodyPr wrap="square">
            <a:spAutoFit/>
          </a:bodyPr>
          <a:lstStyle/>
          <a:p>
            <a:pPr marR="0" lvl="0" algn="just" defTabSz="914400" rtl="0" eaLnBrk="1" fontAlgn="auto" latinLnBrk="0" hangingPunct="1">
              <a:lnSpc>
                <a:spcPct val="100000"/>
              </a:lnSpc>
              <a:spcBef>
                <a:spcPct val="20000"/>
              </a:spcBef>
              <a:spcAft>
                <a:spcPts val="0"/>
              </a:spcAft>
              <a:buClrTx/>
              <a:buSzTx/>
              <a:tabLst/>
              <a:defRPr/>
            </a:pPr>
            <a:r>
              <a:rPr kumimoji="0" lang="en-US" sz="3200" b="0" i="0" u="none" strike="noStrike" kern="1200" cap="none" spc="0" normalizeH="0" baseline="0" noProof="0" dirty="0" smtClean="0">
                <a:ln>
                  <a:noFill/>
                </a:ln>
                <a:solidFill>
                  <a:srgbClr val="FF0000"/>
                </a:solidFill>
                <a:effectLst/>
                <a:uLnTx/>
                <a:uFillTx/>
                <a:latin typeface="VNI-Times" pitchFamily="2" charset="0"/>
                <a:ea typeface="+mn-ea"/>
                <a:cs typeface="+mn-cs"/>
              </a:rPr>
              <a:t>Diode</a:t>
            </a:r>
            <a:r>
              <a:rPr kumimoji="0" lang="en-US" sz="3200" b="0" i="0" u="none" strike="noStrike" kern="1200" cap="none" spc="0" normalizeH="0" noProof="0" dirty="0" smtClean="0">
                <a:ln>
                  <a:noFill/>
                </a:ln>
                <a:solidFill>
                  <a:srgbClr val="FF0000"/>
                </a:solidFill>
                <a:effectLst/>
                <a:uLnTx/>
                <a:uFillTx/>
                <a:latin typeface="VNI-Times" pitchFamily="2" charset="0"/>
                <a:ea typeface="+mn-ea"/>
                <a:cs typeface="+mn-cs"/>
              </a:rPr>
              <a:t> </a:t>
            </a:r>
            <a:r>
              <a:rPr kumimoji="0" lang="en-US" sz="3200" b="0" i="0" u="none" strike="noStrike" kern="1200" cap="none" spc="0" normalizeH="0" noProof="0" dirty="0" err="1" smtClean="0">
                <a:ln>
                  <a:noFill/>
                </a:ln>
                <a:solidFill>
                  <a:srgbClr val="FF0000"/>
                </a:solidFill>
                <a:effectLst/>
                <a:uLnTx/>
                <a:uFillTx/>
                <a:latin typeface="VNI-Times" pitchFamily="2" charset="0"/>
                <a:ea typeface="+mn-ea"/>
                <a:cs typeface="+mn-cs"/>
              </a:rPr>
              <a:t>khoâng</a:t>
            </a:r>
            <a:r>
              <a:rPr kumimoji="0" lang="en-US" sz="3200" b="0" i="0" u="none" strike="noStrike" kern="1200" cap="none" spc="0" normalizeH="0" noProof="0" dirty="0" smtClean="0">
                <a:ln>
                  <a:noFill/>
                </a:ln>
                <a:solidFill>
                  <a:srgbClr val="FF0000"/>
                </a:solidFill>
                <a:effectLst/>
                <a:uLnTx/>
                <a:uFillTx/>
                <a:latin typeface="VNI-Times" pitchFamily="2" charset="0"/>
                <a:ea typeface="+mn-ea"/>
                <a:cs typeface="+mn-cs"/>
              </a:rPr>
              <a:t> </a:t>
            </a:r>
            <a:r>
              <a:rPr kumimoji="0" lang="en-US" sz="3200" b="0" i="0" u="none" strike="noStrike" kern="1200" cap="none" spc="0" normalizeH="0" noProof="0" dirty="0" err="1" smtClean="0">
                <a:ln>
                  <a:noFill/>
                </a:ln>
                <a:solidFill>
                  <a:srgbClr val="FF0000"/>
                </a:solidFill>
                <a:effectLst/>
                <a:uLnTx/>
                <a:uFillTx/>
                <a:latin typeface="VNI-Times" pitchFamily="2" charset="0"/>
                <a:ea typeface="+mn-ea"/>
                <a:cs typeface="+mn-cs"/>
              </a:rPr>
              <a:t>daãn</a:t>
            </a:r>
            <a:r>
              <a:rPr kumimoji="0" lang="en-US" sz="3200" b="0" i="0" u="none" strike="noStrike" kern="1200" cap="none" spc="0" normalizeH="0" noProof="0" dirty="0" smtClean="0">
                <a:ln>
                  <a:noFill/>
                </a:ln>
                <a:solidFill>
                  <a:srgbClr val="FF0000"/>
                </a:solidFill>
                <a:effectLst/>
                <a:uLnTx/>
                <a:uFillTx/>
                <a:latin typeface="VNI-Times" pitchFamily="2" charset="0"/>
                <a:ea typeface="+mn-ea"/>
                <a:cs typeface="+mn-cs"/>
              </a:rPr>
              <a:t> </a:t>
            </a:r>
            <a:r>
              <a:rPr kumimoji="0" lang="en-US" sz="3200" b="0" i="0" u="none" strike="noStrike" kern="1200" cap="none" spc="0" normalizeH="0" noProof="0" dirty="0" err="1" smtClean="0">
                <a:ln>
                  <a:noFill/>
                </a:ln>
                <a:solidFill>
                  <a:srgbClr val="FF0000"/>
                </a:solidFill>
                <a:effectLst/>
                <a:uLnTx/>
                <a:uFillTx/>
                <a:latin typeface="VNI-Times" pitchFamily="2" charset="0"/>
                <a:ea typeface="+mn-ea"/>
                <a:cs typeface="+mn-cs"/>
              </a:rPr>
              <a:t>ñieän</a:t>
            </a:r>
            <a:endParaRPr kumimoji="0" lang="en-US" sz="3200" b="0" i="0" u="none" strike="noStrike" kern="1200" cap="none" spc="0" normalizeH="0" noProof="0" dirty="0" smtClean="0">
              <a:ln>
                <a:noFill/>
              </a:ln>
              <a:solidFill>
                <a:srgbClr val="FF0000"/>
              </a:solidFill>
              <a:effectLst/>
              <a:uLnTx/>
              <a:uFillTx/>
              <a:latin typeface="VNI-Times" pitchFamily="2" charset="0"/>
              <a:ea typeface="+mn-ea"/>
              <a:cs typeface="+mn-cs"/>
            </a:endParaRPr>
          </a:p>
          <a:p>
            <a:pPr lvl="0" algn="just">
              <a:spcBef>
                <a:spcPct val="20000"/>
              </a:spcBef>
            </a:pPr>
            <a:endParaRPr lang="en-US" sz="3200" dirty="0" smtClean="0">
              <a:solidFill>
                <a:prstClr val="black"/>
              </a:solidFill>
              <a:latin typeface="VNI-Times" pitchFamily="2" charset="0"/>
            </a:endParaRPr>
          </a:p>
          <a:p>
            <a:pPr lvl="0" algn="just">
              <a:spcBef>
                <a:spcPct val="20000"/>
              </a:spcBef>
            </a:pPr>
            <a:r>
              <a:rPr lang="en-US" sz="3200" dirty="0" err="1" smtClean="0">
                <a:solidFill>
                  <a:prstClr val="black"/>
                </a:solidFill>
                <a:latin typeface="VNI-Times" pitchFamily="2" charset="0"/>
              </a:rPr>
              <a:t>Khi</a:t>
            </a:r>
            <a:r>
              <a:rPr lang="en-US" sz="3200" dirty="0" smtClean="0">
                <a:solidFill>
                  <a:prstClr val="black"/>
                </a:solidFill>
                <a:latin typeface="VNI-Times" pitchFamily="2" charset="0"/>
              </a:rPr>
              <a:t> </a:t>
            </a:r>
            <a:r>
              <a:rPr lang="en-US" sz="3200" dirty="0" err="1">
                <a:solidFill>
                  <a:prstClr val="black"/>
                </a:solidFill>
                <a:latin typeface="VNI-Times" pitchFamily="2" charset="0"/>
              </a:rPr>
              <a:t>phaân</a:t>
            </a:r>
            <a:r>
              <a:rPr lang="en-US" sz="3200" dirty="0">
                <a:solidFill>
                  <a:prstClr val="black"/>
                </a:solidFill>
                <a:latin typeface="VNI-Times" pitchFamily="2" charset="0"/>
              </a:rPr>
              <a:t> </a:t>
            </a:r>
            <a:r>
              <a:rPr lang="en-US" sz="3200" dirty="0" err="1">
                <a:solidFill>
                  <a:prstClr val="black"/>
                </a:solidFill>
                <a:latin typeface="VNI-Times" pitchFamily="2" charset="0"/>
              </a:rPr>
              <a:t>cöïc</a:t>
            </a:r>
            <a:r>
              <a:rPr lang="en-US" sz="3200" dirty="0">
                <a:solidFill>
                  <a:prstClr val="black"/>
                </a:solidFill>
                <a:latin typeface="VNI-Times" pitchFamily="2" charset="0"/>
              </a:rPr>
              <a:t> </a:t>
            </a:r>
            <a:r>
              <a:rPr lang="en-US" sz="3200" dirty="0" err="1">
                <a:solidFill>
                  <a:prstClr val="black"/>
                </a:solidFill>
                <a:latin typeface="VNI-Times" pitchFamily="2" charset="0"/>
              </a:rPr>
              <a:t>ngöôïc</a:t>
            </a:r>
            <a:r>
              <a:rPr lang="en-US" sz="3200" dirty="0">
                <a:solidFill>
                  <a:prstClr val="black"/>
                </a:solidFill>
                <a:latin typeface="VNI-Times" pitchFamily="2" charset="0"/>
              </a:rPr>
              <a:t> </a:t>
            </a:r>
            <a:r>
              <a:rPr lang="en-US" sz="3200" dirty="0" smtClean="0">
                <a:solidFill>
                  <a:prstClr val="black"/>
                </a:solidFill>
                <a:latin typeface="VNI-Times" pitchFamily="2" charset="0"/>
              </a:rPr>
              <a:t>U</a:t>
            </a:r>
            <a:r>
              <a:rPr lang="en-US" sz="2000" dirty="0" smtClean="0">
                <a:solidFill>
                  <a:prstClr val="black"/>
                </a:solidFill>
                <a:latin typeface="VNI-Times" pitchFamily="2" charset="0"/>
              </a:rPr>
              <a:t>D</a:t>
            </a:r>
            <a:r>
              <a:rPr lang="en-US" sz="3200" dirty="0" smtClean="0">
                <a:solidFill>
                  <a:prstClr val="black"/>
                </a:solidFill>
                <a:latin typeface="VNI-Times" pitchFamily="2" charset="0"/>
              </a:rPr>
              <a:t> </a:t>
            </a:r>
            <a:r>
              <a:rPr lang="en-US" sz="3200" dirty="0">
                <a:solidFill>
                  <a:prstClr val="black"/>
                </a:solidFill>
                <a:latin typeface="VNI-Times" pitchFamily="2" charset="0"/>
              </a:rPr>
              <a:t>&lt; 0v </a:t>
            </a:r>
            <a:r>
              <a:rPr lang="en-US" sz="3200" dirty="0" err="1" smtClean="0">
                <a:solidFill>
                  <a:prstClr val="black"/>
                </a:solidFill>
                <a:latin typeface="VNI-Times" pitchFamily="2" charset="0"/>
              </a:rPr>
              <a:t>thì</a:t>
            </a:r>
            <a:r>
              <a:rPr lang="en-US" sz="3200" dirty="0" smtClean="0">
                <a:solidFill>
                  <a:prstClr val="black"/>
                </a:solidFill>
                <a:latin typeface="VNI-Times" pitchFamily="2" charset="0"/>
              </a:rPr>
              <a:t>             </a:t>
            </a:r>
            <a:r>
              <a:rPr lang="en-US" sz="3200" dirty="0">
                <a:solidFill>
                  <a:prstClr val="black"/>
                </a:solidFill>
                <a:latin typeface="VNI-Times" pitchFamily="2" charset="0"/>
              </a:rPr>
              <a:t>&lt;&lt; 1 </a:t>
            </a:r>
            <a:r>
              <a:rPr lang="en-US" sz="3200" dirty="0" err="1">
                <a:solidFill>
                  <a:prstClr val="black"/>
                </a:solidFill>
                <a:latin typeface="VNI-Times" pitchFamily="2" charset="0"/>
              </a:rPr>
              <a:t>neân</a:t>
            </a:r>
            <a:endParaRPr lang="en-US" sz="3200" dirty="0">
              <a:solidFill>
                <a:prstClr val="black"/>
              </a:solidFill>
              <a:latin typeface="VNI-Times" pitchFamily="2" charset="0"/>
            </a:endParaRPr>
          </a:p>
          <a:p>
            <a:pPr lvl="0" algn="just">
              <a:spcBef>
                <a:spcPct val="20000"/>
              </a:spcBef>
            </a:pPr>
            <a:r>
              <a:rPr lang="en-US" sz="3200" dirty="0">
                <a:solidFill>
                  <a:prstClr val="black"/>
                </a:solidFill>
                <a:latin typeface="VNI-Times" pitchFamily="2" charset="0"/>
              </a:rPr>
              <a:t>ID ~ IS (</a:t>
            </a:r>
            <a:r>
              <a:rPr lang="en-US" sz="3200" dirty="0" smtClean="0">
                <a:solidFill>
                  <a:prstClr val="black"/>
                </a:solidFill>
                <a:latin typeface="VNI-Times" pitchFamily="2" charset="0"/>
              </a:rPr>
              <a:t>IS</a:t>
            </a:r>
            <a:r>
              <a:rPr lang="en-US" sz="3200" dirty="0">
                <a:solidFill>
                  <a:prstClr val="black"/>
                </a:solidFill>
                <a:latin typeface="VNI-Times" pitchFamily="2" charset="0"/>
              </a:rPr>
              <a:t>: </a:t>
            </a:r>
            <a:r>
              <a:rPr lang="en-US" sz="3200" dirty="0" err="1">
                <a:solidFill>
                  <a:prstClr val="black"/>
                </a:solidFill>
                <a:latin typeface="VNI-Times" pitchFamily="2" charset="0"/>
              </a:rPr>
              <a:t>doøng</a:t>
            </a:r>
            <a:r>
              <a:rPr lang="en-US" sz="3200" dirty="0">
                <a:solidFill>
                  <a:prstClr val="black"/>
                </a:solidFill>
                <a:latin typeface="VNI-Times" pitchFamily="2" charset="0"/>
              </a:rPr>
              <a:t> </a:t>
            </a:r>
            <a:r>
              <a:rPr lang="en-US" sz="3200" dirty="0" err="1">
                <a:solidFill>
                  <a:prstClr val="black"/>
                </a:solidFill>
                <a:latin typeface="VNI-Times" pitchFamily="2" charset="0"/>
              </a:rPr>
              <a:t>ñieän</a:t>
            </a:r>
            <a:r>
              <a:rPr lang="en-US" sz="3200" dirty="0">
                <a:solidFill>
                  <a:prstClr val="black"/>
                </a:solidFill>
                <a:latin typeface="VNI-Times" pitchFamily="2" charset="0"/>
              </a:rPr>
              <a:t> </a:t>
            </a:r>
            <a:r>
              <a:rPr lang="en-US" sz="3200" dirty="0" err="1">
                <a:solidFill>
                  <a:prstClr val="black"/>
                </a:solidFill>
                <a:latin typeface="VNI-Times" pitchFamily="2" charset="0"/>
              </a:rPr>
              <a:t>baõo</a:t>
            </a:r>
            <a:r>
              <a:rPr lang="en-US" sz="3200" dirty="0">
                <a:solidFill>
                  <a:prstClr val="black"/>
                </a:solidFill>
                <a:latin typeface="VNI-Times" pitchFamily="2" charset="0"/>
              </a:rPr>
              <a:t> </a:t>
            </a:r>
            <a:r>
              <a:rPr lang="en-US" sz="3200" dirty="0" err="1">
                <a:solidFill>
                  <a:prstClr val="black"/>
                </a:solidFill>
                <a:latin typeface="VNI-Times" pitchFamily="2" charset="0"/>
              </a:rPr>
              <a:t>hoaø</a:t>
            </a:r>
            <a:r>
              <a:rPr lang="en-US" sz="3200" dirty="0">
                <a:solidFill>
                  <a:prstClr val="black"/>
                </a:solidFill>
                <a:latin typeface="VNI-Times" pitchFamily="2" charset="0"/>
              </a:rPr>
              <a:t> </a:t>
            </a:r>
            <a:r>
              <a:rPr lang="en-US" sz="3200" dirty="0" err="1">
                <a:solidFill>
                  <a:prstClr val="black"/>
                </a:solidFill>
                <a:latin typeface="VNI-Times" pitchFamily="2" charset="0"/>
              </a:rPr>
              <a:t>ngöôïc</a:t>
            </a:r>
            <a:r>
              <a:rPr lang="en-US" sz="3200" dirty="0">
                <a:solidFill>
                  <a:prstClr val="black"/>
                </a:solidFill>
                <a:latin typeface="VNI-Times" pitchFamily="2" charset="0"/>
              </a:rPr>
              <a:t>)</a:t>
            </a:r>
          </a:p>
          <a:p>
            <a:pPr marR="0" lvl="0" algn="just" defTabSz="914400" rtl="0" eaLnBrk="1" fontAlgn="auto" latinLnBrk="0" hangingPunct="1">
              <a:lnSpc>
                <a:spcPct val="100000"/>
              </a:lnSpc>
              <a:spcBef>
                <a:spcPct val="20000"/>
              </a:spcBef>
              <a:spcAft>
                <a:spcPts val="0"/>
              </a:spcAft>
              <a:buClrTx/>
              <a:buSzTx/>
              <a:tabLst/>
              <a:defRPr/>
            </a:pPr>
            <a:endParaRPr kumimoji="0" lang="en-US" sz="3200" b="0" i="0" u="none" strike="noStrike" kern="1200" cap="none" spc="0" normalizeH="0" baseline="0" noProof="0" dirty="0">
              <a:ln>
                <a:noFill/>
              </a:ln>
              <a:solidFill>
                <a:prstClr val="black"/>
              </a:solidFill>
              <a:effectLst/>
              <a:uLnTx/>
              <a:uFillTx/>
              <a:latin typeface="VNI-Times" pitchFamily="2" charset="0"/>
              <a:ea typeface="+mn-ea"/>
              <a:cs typeface="+mn-cs"/>
            </a:endParaRPr>
          </a:p>
        </p:txBody>
      </p:sp>
      <p:sp>
        <p:nvSpPr>
          <p:cNvPr id="5" name="Rectangle 61"/>
          <p:cNvSpPr>
            <a:spLocks noChangeArrowheads="1"/>
          </p:cNvSpPr>
          <p:nvPr/>
        </p:nvSpPr>
        <p:spPr bwMode="auto">
          <a:xfrm>
            <a:off x="88396" y="-4746"/>
            <a:ext cx="8715436"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3200" b="1" i="0" u="none" strike="noStrike" kern="1200" cap="none" spc="0" normalizeH="0" baseline="0" noProof="0" dirty="0" smtClean="0">
                <a:ln>
                  <a:noFill/>
                </a:ln>
                <a:solidFill>
                  <a:prstClr val="black"/>
                </a:solidFill>
                <a:effectLst/>
                <a:uLnTx/>
                <a:uFillTx/>
                <a:latin typeface="Times New Roman" pitchFamily="18" charset="0"/>
                <a:ea typeface="Times New Roman" pitchFamily="18" charset="0"/>
                <a:cs typeface="Times New Roman" pitchFamily="18" charset="0"/>
              </a:rPr>
              <a:t>*</a:t>
            </a:r>
            <a:r>
              <a:rPr kumimoji="0" lang="en-US" sz="2800" b="1" i="0" u="none" strike="noStrike" kern="1200" cap="none" spc="0" normalizeH="0" baseline="0" noProof="0" dirty="0" smtClean="0">
                <a:ln>
                  <a:noFill/>
                </a:ln>
                <a:solidFill>
                  <a:prstClr val="black"/>
                </a:solidFill>
                <a:effectLst/>
                <a:uLnTx/>
                <a:uFillTx/>
                <a:latin typeface="Times New Roman" pitchFamily="18" charset="0"/>
                <a:ea typeface="Times New Roman" pitchFamily="18" charset="0"/>
                <a:cs typeface="Times New Roman" pitchFamily="18" charset="0"/>
              </a:rPr>
              <a:t> </a:t>
            </a:r>
            <a:r>
              <a:rPr kumimoji="0" lang="en-US" sz="3200" b="1" i="0" u="sng" strike="noStrike" kern="1200" cap="none" spc="0" normalizeH="0" baseline="0" noProof="0" dirty="0" err="1" smtClean="0">
                <a:ln>
                  <a:noFill/>
                </a:ln>
                <a:solidFill>
                  <a:prstClr val="black"/>
                </a:solidFill>
                <a:effectLst/>
                <a:uLnTx/>
                <a:uFillTx/>
                <a:latin typeface="Times New Roman" pitchFamily="18" charset="0"/>
                <a:ea typeface="Times New Roman" pitchFamily="18" charset="0"/>
                <a:cs typeface="Times New Roman" pitchFamily="18" charset="0"/>
              </a:rPr>
              <a:t>Điều</a:t>
            </a:r>
            <a:r>
              <a:rPr kumimoji="0" lang="en-US" sz="3200" b="1" i="0" u="sng" strike="noStrike" kern="1200" cap="none" spc="0" normalizeH="0" baseline="0" noProof="0" dirty="0" smtClean="0">
                <a:ln>
                  <a:noFill/>
                </a:ln>
                <a:solidFill>
                  <a:prstClr val="black"/>
                </a:solidFill>
                <a:effectLst/>
                <a:uLnTx/>
                <a:uFillTx/>
                <a:latin typeface="Times New Roman" pitchFamily="18" charset="0"/>
                <a:ea typeface="Times New Roman" pitchFamily="18" charset="0"/>
                <a:cs typeface="Times New Roman" pitchFamily="18" charset="0"/>
              </a:rPr>
              <a:t> </a:t>
            </a:r>
            <a:r>
              <a:rPr kumimoji="0" lang="en-US" sz="3200" b="1" i="0" u="sng" strike="noStrike" kern="1200" cap="none" spc="0" normalizeH="0" baseline="0" noProof="0" dirty="0" err="1" smtClean="0">
                <a:ln>
                  <a:noFill/>
                </a:ln>
                <a:solidFill>
                  <a:prstClr val="black"/>
                </a:solidFill>
                <a:effectLst/>
                <a:uLnTx/>
                <a:uFillTx/>
                <a:latin typeface="Times New Roman" pitchFamily="18" charset="0"/>
                <a:ea typeface="Times New Roman" pitchFamily="18" charset="0"/>
                <a:cs typeface="Times New Roman" pitchFamily="18" charset="0"/>
              </a:rPr>
              <a:t>kiện</a:t>
            </a:r>
            <a:r>
              <a:rPr kumimoji="0" lang="en-US" sz="3200" b="1" i="0" u="sng" strike="noStrike" kern="1200" cap="none" spc="0" normalizeH="0" baseline="0" noProof="0" dirty="0" smtClean="0">
                <a:ln>
                  <a:noFill/>
                </a:ln>
                <a:solidFill>
                  <a:prstClr val="black"/>
                </a:solidFill>
                <a:effectLst/>
                <a:uLnTx/>
                <a:uFillTx/>
                <a:latin typeface="Times New Roman" pitchFamily="18" charset="0"/>
                <a:ea typeface="Times New Roman" pitchFamily="18" charset="0"/>
                <a:cs typeface="Times New Roman" pitchFamily="18" charset="0"/>
              </a:rPr>
              <a:t> </a:t>
            </a:r>
            <a:r>
              <a:rPr kumimoji="0" lang="en-US" sz="3200" b="1" i="0" u="sng" strike="noStrike" kern="1200" cap="none" spc="0" normalizeH="0" baseline="0" noProof="0" dirty="0" err="1" smtClean="0">
                <a:ln>
                  <a:noFill/>
                </a:ln>
                <a:solidFill>
                  <a:prstClr val="black"/>
                </a:solidFill>
                <a:effectLst/>
                <a:uLnTx/>
                <a:uFillTx/>
                <a:latin typeface="Times New Roman" pitchFamily="18" charset="0"/>
                <a:ea typeface="Times New Roman" pitchFamily="18" charset="0"/>
                <a:cs typeface="Times New Roman" pitchFamily="18" charset="0"/>
              </a:rPr>
              <a:t>phân</a:t>
            </a:r>
            <a:r>
              <a:rPr kumimoji="0" lang="en-US" sz="3200" b="1" i="0" u="sng" strike="noStrike" kern="1200" cap="none" spc="0" normalizeH="0" baseline="0" noProof="0" dirty="0" smtClean="0">
                <a:ln>
                  <a:noFill/>
                </a:ln>
                <a:solidFill>
                  <a:prstClr val="black"/>
                </a:solidFill>
                <a:effectLst/>
                <a:uLnTx/>
                <a:uFillTx/>
                <a:latin typeface="Times New Roman" pitchFamily="18" charset="0"/>
                <a:ea typeface="Times New Roman" pitchFamily="18" charset="0"/>
                <a:cs typeface="Times New Roman" pitchFamily="18" charset="0"/>
              </a:rPr>
              <a:t> </a:t>
            </a:r>
            <a:r>
              <a:rPr kumimoji="0" lang="en-US" sz="3200" b="1" i="0" u="sng" strike="noStrike" kern="1200" cap="none" spc="0" normalizeH="0" baseline="0" noProof="0" dirty="0" err="1" smtClean="0">
                <a:ln>
                  <a:noFill/>
                </a:ln>
                <a:solidFill>
                  <a:prstClr val="black"/>
                </a:solidFill>
                <a:effectLst/>
                <a:uLnTx/>
                <a:uFillTx/>
                <a:latin typeface="Times New Roman" pitchFamily="18" charset="0"/>
                <a:ea typeface="Times New Roman" pitchFamily="18" charset="0"/>
                <a:cs typeface="Times New Roman" pitchFamily="18" charset="0"/>
              </a:rPr>
              <a:t>cực</a:t>
            </a:r>
            <a:r>
              <a:rPr kumimoji="0" lang="en-US" sz="3200" b="1" i="0" u="none" strike="noStrike" kern="1200" cap="none" spc="0" normalizeH="0" baseline="0" noProof="0" dirty="0" smtClean="0">
                <a:ln>
                  <a:noFill/>
                </a:ln>
                <a:solidFill>
                  <a:prstClr val="black"/>
                </a:solidFill>
                <a:effectLst/>
                <a:uLnTx/>
                <a:uFillTx/>
                <a:latin typeface="Times New Roman" pitchFamily="18" charset="0"/>
                <a:ea typeface="Times New Roman" pitchFamily="18" charset="0"/>
                <a:cs typeface="Times New Roman" pitchFamily="18" charset="0"/>
              </a:rPr>
              <a:t>:</a:t>
            </a:r>
            <a:endParaRPr kumimoji="0" lang="en-US" sz="3200" b="1" i="0" u="none" strike="noStrike" kern="1200" cap="none" spc="0" normalizeH="0" baseline="0" noProof="0" dirty="0" smtClean="0">
              <a:ln>
                <a:noFill/>
              </a:ln>
              <a:solidFill>
                <a:prstClr val="black"/>
              </a:solidFill>
              <a:effectLst/>
              <a:uLnTx/>
              <a:uFillTx/>
              <a:latin typeface="VNI-Times" pitchFamily="2" charset="0"/>
              <a:ea typeface="Times New Roman" pitchFamily="18" charset="0"/>
              <a:cs typeface="Times New Roman" pitchFamily="18" charset="0"/>
            </a:endParaRPr>
          </a:p>
        </p:txBody>
      </p:sp>
      <p:pic>
        <p:nvPicPr>
          <p:cNvPr id="17" name="Picture 16"/>
          <p:cNvPicPr>
            <a:picLocks noChangeAspect="1"/>
          </p:cNvPicPr>
          <p:nvPr/>
        </p:nvPicPr>
        <p:blipFill>
          <a:blip r:embed="rId5">
            <a:extLst>
              <a:ext uri="{28A0092B-C50C-407E-A947-70E740481C1C}">
                <a14:useLocalDpi xmlns="" xmlns:a14="http://schemas.microsoft.com/office/drawing/2010/main" val="0"/>
              </a:ext>
            </a:extLst>
          </a:blip>
          <a:stretch>
            <a:fillRect/>
          </a:stretch>
        </p:blipFill>
        <p:spPr>
          <a:xfrm>
            <a:off x="5796136" y="4434310"/>
            <a:ext cx="1194830" cy="1154930"/>
          </a:xfrm>
          <a:prstGeom prst="rect">
            <a:avLst/>
          </a:prstGeom>
        </p:spPr>
      </p:pic>
    </p:spTree>
    <p:extLst>
      <p:ext uri="{BB962C8B-B14F-4D97-AF65-F5344CB8AC3E}">
        <p14:creationId xmlns="" xmlns:p14="http://schemas.microsoft.com/office/powerpoint/2010/main" val="2703116145"/>
      </p:ext>
    </p:extLst>
  </p:cSld>
  <p:clrMapOvr>
    <a:masterClrMapping/>
  </p:clrMapOvr>
  <p:transition spd="med">
    <p:cover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checkerboard(across)">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8194"/>
                                        </p:tgtEl>
                                        <p:attrNameLst>
                                          <p:attrName>style.visibility</p:attrName>
                                        </p:attrNameLst>
                                      </p:cBhvr>
                                      <p:to>
                                        <p:strVal val="visible"/>
                                      </p:to>
                                    </p:set>
                                    <p:animEffect transition="in" filter="checkerboard(across)">
                                      <p:cBhvr>
                                        <p:cTn id="12" dur="500"/>
                                        <p:tgtEl>
                                          <p:spTgt spid="8194"/>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8195"/>
                                        </p:tgtEl>
                                        <p:attrNameLst>
                                          <p:attrName>style.visibility</p:attrName>
                                        </p:attrNameLst>
                                      </p:cBhvr>
                                      <p:to>
                                        <p:strVal val="visible"/>
                                      </p:to>
                                    </p:set>
                                    <p:animEffect transition="in" filter="checkerboard(across)">
                                      <p:cBhvr>
                                        <p:cTn id="17" dur="500"/>
                                        <p:tgtEl>
                                          <p:spTgt spid="8195"/>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8196"/>
                                        </p:tgtEl>
                                        <p:attrNameLst>
                                          <p:attrName>style.visibility</p:attrName>
                                        </p:attrNameLst>
                                      </p:cBhvr>
                                      <p:to>
                                        <p:strVal val="visible"/>
                                      </p:to>
                                    </p:set>
                                    <p:animEffect transition="in" filter="checkerboard(across)">
                                      <p:cBhvr>
                                        <p:cTn id="22" dur="500"/>
                                        <p:tgtEl>
                                          <p:spTgt spid="81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819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90" name="Object 1"/>
          <p:cNvGraphicFramePr>
            <a:graphicFrameLocks noChangeAspect="1"/>
          </p:cNvGraphicFramePr>
          <p:nvPr>
            <p:extLst>
              <p:ext uri="{D42A27DB-BD31-4B8C-83A1-F6EECF244321}">
                <p14:modId xmlns="" xmlns:p14="http://schemas.microsoft.com/office/powerpoint/2010/main" val="3287798478"/>
              </p:ext>
            </p:extLst>
          </p:nvPr>
        </p:nvGraphicFramePr>
        <p:xfrm>
          <a:off x="394669" y="1108453"/>
          <a:ext cx="8459438" cy="3571900"/>
        </p:xfrm>
        <a:graphic>
          <a:graphicData uri="http://schemas.openxmlformats.org/presentationml/2006/ole">
            <p:oleObj spid="_x0000_s33803" name="Visio" r:id="rId4" imgW="4171188" imgH="1761439" progId="">
              <p:embed/>
            </p:oleObj>
          </a:graphicData>
        </a:graphic>
      </p:graphicFrame>
      <p:sp>
        <p:nvSpPr>
          <p:cNvPr id="12291" name="Rectangle 3"/>
          <p:cNvSpPr>
            <a:spLocks noChangeArrowheads="1"/>
          </p:cNvSpPr>
          <p:nvPr/>
        </p:nvSpPr>
        <p:spPr bwMode="auto">
          <a:xfrm>
            <a:off x="890588" y="533400"/>
            <a:ext cx="7467600" cy="584775"/>
          </a:xfrm>
          <a:prstGeom prst="rect">
            <a:avLst/>
          </a:prstGeom>
          <a:noFill/>
          <a:ln w="9525">
            <a:noFill/>
            <a:miter lim="800000"/>
            <a:headEnd/>
            <a:tailEnd/>
          </a:ln>
        </p:spPr>
        <p:txBody>
          <a:bodyPr>
            <a:spAutoFit/>
          </a:bodyPr>
          <a:lstStyle/>
          <a:p>
            <a:pPr marL="342900" marR="0" lvl="0" indent="-342900" algn="l" defTabSz="914400" rtl="0" eaLnBrk="1" fontAlgn="auto" latinLnBrk="0" hangingPunct="1">
              <a:lnSpc>
                <a:spcPct val="100000"/>
              </a:lnSpc>
              <a:spcBef>
                <a:spcPct val="20000"/>
              </a:spcBef>
              <a:spcAft>
                <a:spcPts val="0"/>
              </a:spcAft>
              <a:buClrTx/>
              <a:buSzTx/>
              <a:buFontTx/>
              <a:buChar char="•"/>
              <a:tabLst/>
              <a:defRPr/>
            </a:pPr>
            <a:r>
              <a:rPr kumimoji="0" lang="en-US" sz="3200" b="1" i="1" u="sng" strike="noStrike" kern="1200" cap="none" spc="0" normalizeH="0" baseline="0" noProof="0" smtClean="0">
                <a:ln>
                  <a:noFill/>
                </a:ln>
                <a:solidFill>
                  <a:prstClr val="black"/>
                </a:solidFill>
                <a:effectLst/>
                <a:uLnTx/>
                <a:uFillTx/>
                <a:latin typeface="VNI-Times" pitchFamily="2" charset="0"/>
                <a:ea typeface="+mn-ea"/>
                <a:cs typeface="+mn-cs"/>
              </a:rPr>
              <a:t>Phaân </a:t>
            </a:r>
            <a:r>
              <a:rPr kumimoji="0" lang="en-US" sz="3200" b="1" i="1" u="sng" strike="noStrike" kern="1200" cap="none" spc="0" normalizeH="0" baseline="0" noProof="0">
                <a:ln>
                  <a:noFill/>
                </a:ln>
                <a:solidFill>
                  <a:prstClr val="black"/>
                </a:solidFill>
                <a:effectLst/>
                <a:uLnTx/>
                <a:uFillTx/>
                <a:latin typeface="VNI-Times" pitchFamily="2" charset="0"/>
                <a:ea typeface="+mn-ea"/>
                <a:cs typeface="+mn-cs"/>
              </a:rPr>
              <a:t>cöïc </a:t>
            </a:r>
            <a:r>
              <a:rPr kumimoji="0" lang="en-US" sz="3200" b="1" i="1" u="sng" strike="noStrike" kern="1200" cap="none" spc="0" normalizeH="0" baseline="0" noProof="0" smtClean="0">
                <a:ln>
                  <a:noFill/>
                </a:ln>
                <a:solidFill>
                  <a:prstClr val="black"/>
                </a:solidFill>
                <a:effectLst/>
                <a:uLnTx/>
                <a:uFillTx/>
                <a:latin typeface="VNI-Times" pitchFamily="2" charset="0"/>
                <a:ea typeface="+mn-ea"/>
                <a:cs typeface="+mn-cs"/>
              </a:rPr>
              <a:t>thuaän</a:t>
            </a:r>
            <a:r>
              <a:rPr kumimoji="0" lang="en-US" sz="3200" b="1" i="1" u="none" strike="noStrike" kern="1200" cap="none" spc="0" normalizeH="0" baseline="0" noProof="0" smtClean="0">
                <a:ln>
                  <a:noFill/>
                </a:ln>
                <a:solidFill>
                  <a:prstClr val="black"/>
                </a:solidFill>
                <a:effectLst/>
                <a:uLnTx/>
                <a:uFillTx/>
                <a:latin typeface="VNI-Times" pitchFamily="2" charset="0"/>
                <a:ea typeface="+mn-ea"/>
                <a:cs typeface="+mn-cs"/>
              </a:rPr>
              <a:t>:</a:t>
            </a:r>
            <a:r>
              <a:rPr kumimoji="0" lang="en-US" sz="3200" b="1" i="0" u="none" strike="noStrike" kern="1200" cap="none" spc="0" normalizeH="0" baseline="0" noProof="0" smtClean="0">
                <a:ln>
                  <a:noFill/>
                </a:ln>
                <a:solidFill>
                  <a:prstClr val="black"/>
                </a:solidFill>
                <a:effectLst/>
                <a:uLnTx/>
                <a:uFillTx/>
                <a:latin typeface="VNI-Times" pitchFamily="2" charset="0"/>
                <a:ea typeface="+mn-ea"/>
                <a:cs typeface="+mn-cs"/>
              </a:rPr>
              <a:t> </a:t>
            </a:r>
            <a:endParaRPr kumimoji="0" lang="en-US" sz="3200" b="1" i="0" u="none" strike="noStrike" kern="1200" cap="none" spc="0" normalizeH="0" baseline="0" noProof="0">
              <a:ln>
                <a:noFill/>
              </a:ln>
              <a:solidFill>
                <a:prstClr val="black"/>
              </a:solidFill>
              <a:effectLst/>
              <a:uLnTx/>
              <a:uFillTx/>
              <a:latin typeface="VNI-Times" pitchFamily="2" charset="0"/>
              <a:ea typeface="+mn-ea"/>
              <a:cs typeface="+mn-cs"/>
            </a:endParaRPr>
          </a:p>
        </p:txBody>
      </p:sp>
      <p:sp>
        <p:nvSpPr>
          <p:cNvPr id="12292" name="Rectangle 5"/>
          <p:cNvSpPr>
            <a:spLocks noChangeArrowheads="1"/>
          </p:cNvSpPr>
          <p:nvPr/>
        </p:nvSpPr>
        <p:spPr bwMode="auto">
          <a:xfrm>
            <a:off x="673689" y="4688556"/>
            <a:ext cx="7826375" cy="1766637"/>
          </a:xfrm>
          <a:prstGeom prst="rect">
            <a:avLst/>
          </a:prstGeom>
          <a:noFill/>
          <a:ln w="9525">
            <a:noFill/>
            <a:miter lim="800000"/>
            <a:headEnd/>
            <a:tailEnd/>
          </a:ln>
        </p:spPr>
        <p:txBody>
          <a:bodyPr>
            <a:spAutoFit/>
          </a:bodyPr>
          <a:lstStyle/>
          <a:p>
            <a:pPr marR="0" lvl="0" algn="just" defTabSz="914400" rtl="0" eaLnBrk="1" fontAlgn="auto" latinLnBrk="0" hangingPunct="1">
              <a:lnSpc>
                <a:spcPct val="100000"/>
              </a:lnSpc>
              <a:spcBef>
                <a:spcPct val="20000"/>
              </a:spcBef>
              <a:spcAft>
                <a:spcPts val="0"/>
              </a:spcAft>
              <a:buClrTx/>
              <a:buSzTx/>
              <a:tabLst/>
              <a:defRPr/>
            </a:pPr>
            <a:r>
              <a:rPr kumimoji="0" lang="en-US" sz="3200" b="0" i="0" u="none" strike="noStrike" kern="1200" cap="none" spc="0" normalizeH="0" baseline="0" noProof="0" dirty="0" smtClean="0">
                <a:ln>
                  <a:noFill/>
                </a:ln>
                <a:solidFill>
                  <a:srgbClr val="FF0000"/>
                </a:solidFill>
                <a:effectLst/>
                <a:uLnTx/>
                <a:uFillTx/>
                <a:latin typeface="VNI-Times" pitchFamily="2" charset="0"/>
                <a:ea typeface="+mn-ea"/>
                <a:cs typeface="+mn-cs"/>
              </a:rPr>
              <a:t>Diode</a:t>
            </a:r>
            <a:r>
              <a:rPr kumimoji="0" lang="en-US" sz="3200" b="0" i="0" u="none" strike="noStrike" kern="1200" cap="none" spc="0" normalizeH="0" noProof="0" dirty="0" smtClean="0">
                <a:ln>
                  <a:noFill/>
                </a:ln>
                <a:solidFill>
                  <a:srgbClr val="FF0000"/>
                </a:solidFill>
                <a:effectLst/>
                <a:uLnTx/>
                <a:uFillTx/>
                <a:latin typeface="VNI-Times" pitchFamily="2" charset="0"/>
                <a:ea typeface="+mn-ea"/>
                <a:cs typeface="+mn-cs"/>
              </a:rPr>
              <a:t> </a:t>
            </a:r>
            <a:r>
              <a:rPr kumimoji="0" lang="en-US" sz="3200" b="0" i="0" u="none" strike="noStrike" kern="1200" cap="none" spc="0" normalizeH="0" noProof="0" dirty="0" err="1" smtClean="0">
                <a:ln>
                  <a:noFill/>
                </a:ln>
                <a:solidFill>
                  <a:srgbClr val="FF0000"/>
                </a:solidFill>
                <a:effectLst/>
                <a:uLnTx/>
                <a:uFillTx/>
                <a:latin typeface="VNI-Times" pitchFamily="2" charset="0"/>
                <a:ea typeface="+mn-ea"/>
                <a:cs typeface="+mn-cs"/>
              </a:rPr>
              <a:t>daãn</a:t>
            </a:r>
            <a:r>
              <a:rPr kumimoji="0" lang="en-US" sz="3200" b="0" i="0" u="none" strike="noStrike" kern="1200" cap="none" spc="0" normalizeH="0" noProof="0" dirty="0" smtClean="0">
                <a:ln>
                  <a:noFill/>
                </a:ln>
                <a:solidFill>
                  <a:srgbClr val="FF0000"/>
                </a:solidFill>
                <a:effectLst/>
                <a:uLnTx/>
                <a:uFillTx/>
                <a:latin typeface="VNI-Times" pitchFamily="2" charset="0"/>
                <a:ea typeface="+mn-ea"/>
                <a:cs typeface="+mn-cs"/>
              </a:rPr>
              <a:t> </a:t>
            </a:r>
            <a:r>
              <a:rPr kumimoji="0" lang="en-US" sz="3200" b="0" i="0" u="none" strike="noStrike" kern="1200" cap="none" spc="0" normalizeH="0" noProof="0" dirty="0" err="1" smtClean="0">
                <a:ln>
                  <a:noFill/>
                </a:ln>
                <a:solidFill>
                  <a:srgbClr val="FF0000"/>
                </a:solidFill>
                <a:effectLst/>
                <a:uLnTx/>
                <a:uFillTx/>
                <a:latin typeface="VNI-Times" pitchFamily="2" charset="0"/>
                <a:ea typeface="+mn-ea"/>
                <a:cs typeface="+mn-cs"/>
              </a:rPr>
              <a:t>ñieän</a:t>
            </a:r>
            <a:endParaRPr kumimoji="0" lang="en-US" sz="3200" b="0" i="0" u="none" strike="noStrike" kern="1200" cap="none" spc="0" normalizeH="0" noProof="0" dirty="0" smtClean="0">
              <a:ln>
                <a:noFill/>
              </a:ln>
              <a:solidFill>
                <a:srgbClr val="FF0000"/>
              </a:solidFill>
              <a:effectLst/>
              <a:uLnTx/>
              <a:uFillTx/>
              <a:latin typeface="VNI-Times" pitchFamily="2" charset="0"/>
              <a:ea typeface="+mn-ea"/>
              <a:cs typeface="+mn-cs"/>
            </a:endParaRPr>
          </a:p>
          <a:p>
            <a:pPr lvl="0" algn="just">
              <a:spcBef>
                <a:spcPct val="20000"/>
              </a:spcBef>
            </a:pPr>
            <a:endParaRPr lang="en-US" sz="3200" dirty="0" smtClean="0">
              <a:latin typeface="Times New Roman" panose="02020603050405020304" pitchFamily="18" charset="0"/>
              <a:cs typeface="Times New Roman" panose="02020603050405020304" pitchFamily="18" charset="0"/>
            </a:endParaRPr>
          </a:p>
          <a:p>
            <a:pPr lvl="0" algn="just">
              <a:spcBef>
                <a:spcPct val="20000"/>
              </a:spcBef>
            </a:pPr>
            <a:r>
              <a:rPr lang="en-US" sz="3200" dirty="0" smtClean="0">
                <a:latin typeface="Times New Roman" panose="02020603050405020304" pitchFamily="18" charset="0"/>
                <a:cs typeface="Times New Roman" panose="02020603050405020304" pitchFamily="18" charset="0"/>
              </a:rPr>
              <a:t>I</a:t>
            </a:r>
            <a:r>
              <a:rPr lang="en-US" sz="3200" baseline="-25000" dirty="0" smtClean="0">
                <a:latin typeface="Times New Roman" panose="02020603050405020304" pitchFamily="18" charset="0"/>
                <a:cs typeface="Times New Roman" panose="02020603050405020304" pitchFamily="18" charset="0"/>
              </a:rPr>
              <a:t>D</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I</a:t>
            </a:r>
            <a:r>
              <a:rPr lang="en-US" sz="3200" baseline="-25000" dirty="0" smtClean="0">
                <a:latin typeface="Times New Roman" panose="02020603050405020304" pitchFamily="18" charset="0"/>
                <a:cs typeface="Times New Roman" panose="02020603050405020304" pitchFamily="18" charset="0"/>
              </a:rPr>
              <a:t>S.</a:t>
            </a: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5">
            <a:extLst>
              <a:ext uri="{28A0092B-C50C-407E-A947-70E740481C1C}">
                <a14:useLocalDpi xmlns="" xmlns:a14="http://schemas.microsoft.com/office/drawing/2010/main" val="0"/>
              </a:ext>
            </a:extLst>
          </a:blip>
          <a:stretch>
            <a:fillRect/>
          </a:stretch>
        </p:blipFill>
        <p:spPr>
          <a:xfrm>
            <a:off x="1835696" y="5255406"/>
            <a:ext cx="1584176" cy="1413954"/>
          </a:xfrm>
          <a:prstGeom prst="rect">
            <a:avLst/>
          </a:prstGeom>
        </p:spPr>
      </p:pic>
    </p:spTree>
    <p:extLst>
      <p:ext uri="{BB962C8B-B14F-4D97-AF65-F5344CB8AC3E}">
        <p14:creationId xmlns="" xmlns:p14="http://schemas.microsoft.com/office/powerpoint/2010/main" val="4237585651"/>
      </p:ext>
    </p:extLst>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2291"/>
                                        </p:tgtEl>
                                        <p:attrNameLst>
                                          <p:attrName>style.visibility</p:attrName>
                                        </p:attrNameLst>
                                      </p:cBhvr>
                                      <p:to>
                                        <p:strVal val="visible"/>
                                      </p:to>
                                    </p:set>
                                    <p:animEffect transition="in" filter="checkerboard(across)">
                                      <p:cBhvr>
                                        <p:cTn id="7" dur="500"/>
                                        <p:tgtEl>
                                          <p:spTgt spid="12291"/>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12290"/>
                                        </p:tgtEl>
                                        <p:attrNameLst>
                                          <p:attrName>style.visibility</p:attrName>
                                        </p:attrNameLst>
                                      </p:cBhvr>
                                      <p:to>
                                        <p:strVal val="visible"/>
                                      </p:to>
                                    </p:set>
                                    <p:animEffect transition="in" filter="checkerboard(across)">
                                      <p:cBhvr>
                                        <p:cTn id="12" dur="500"/>
                                        <p:tgtEl>
                                          <p:spTgt spid="12290"/>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2292"/>
                                        </p:tgtEl>
                                        <p:attrNameLst>
                                          <p:attrName>style.visibility</p:attrName>
                                        </p:attrNameLst>
                                      </p:cBhvr>
                                      <p:to>
                                        <p:strVal val="visible"/>
                                      </p:to>
                                    </p:set>
                                    <p:animEffect transition="in" filter="checkerboard(across)">
                                      <p:cBhvr>
                                        <p:cTn id="17" dur="500"/>
                                        <p:tgtEl>
                                          <p:spTgt spid="122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p:bldP spid="1229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err="1" smtClean="0">
                <a:solidFill>
                  <a:srgbClr val="000099"/>
                </a:solidFill>
                <a:latin typeface="Times New Roman" panose="02020603050405020304" pitchFamily="18" charset="0"/>
                <a:cs typeface="Times New Roman" panose="02020603050405020304" pitchFamily="18" charset="0"/>
              </a:rPr>
              <a:t>Gọi</a:t>
            </a:r>
            <a:r>
              <a:rPr lang="en-US" sz="3200" dirty="0" smtClean="0">
                <a:solidFill>
                  <a:srgbClr val="000099"/>
                </a:solidFill>
                <a:latin typeface="Times New Roman" panose="02020603050405020304" pitchFamily="18" charset="0"/>
                <a:cs typeface="Times New Roman" panose="02020603050405020304" pitchFamily="18" charset="0"/>
              </a:rPr>
              <a:t> </a:t>
            </a:r>
            <a:r>
              <a:rPr lang="vi-VN" sz="3200" dirty="0">
                <a:solidFill>
                  <a:srgbClr val="000099"/>
                </a:solidFill>
                <a:latin typeface="Times New Roman" panose="02020603050405020304" pitchFamily="18" charset="0"/>
                <a:cs typeface="Times New Roman" panose="02020603050405020304" pitchFamily="18" charset="0"/>
              </a:rPr>
              <a:t>V</a:t>
            </a:r>
            <a:r>
              <a:rPr lang="el-GR" sz="3200" dirty="0" smtClean="0">
                <a:solidFill>
                  <a:srgbClr val="000099"/>
                </a:solidFill>
                <a:latin typeface="Times New Roman" panose="02020603050405020304" pitchFamily="18" charset="0"/>
                <a:cs typeface="Times New Roman" panose="02020603050405020304" pitchFamily="18" charset="0"/>
              </a:rPr>
              <a:t>γ</a:t>
            </a:r>
            <a:r>
              <a:rPr lang="en-US" sz="3200" dirty="0" smtClean="0">
                <a:solidFill>
                  <a:srgbClr val="000099"/>
                </a:solidFill>
                <a:latin typeface="Times New Roman" panose="02020603050405020304" pitchFamily="18" charset="0"/>
                <a:cs typeface="Times New Roman" panose="02020603050405020304" pitchFamily="18" charset="0"/>
              </a:rPr>
              <a:t> </a:t>
            </a:r>
            <a:r>
              <a:rPr lang="en-US" sz="3200" dirty="0" err="1" smtClean="0">
                <a:solidFill>
                  <a:srgbClr val="000099"/>
                </a:solidFill>
                <a:latin typeface="Times New Roman" panose="02020603050405020304" pitchFamily="18" charset="0"/>
                <a:cs typeface="Times New Roman" panose="02020603050405020304" pitchFamily="18" charset="0"/>
              </a:rPr>
              <a:t>là</a:t>
            </a:r>
            <a:r>
              <a:rPr lang="en-US" sz="3200" dirty="0" smtClean="0">
                <a:solidFill>
                  <a:srgbClr val="000099"/>
                </a:solidFill>
                <a:latin typeface="Times New Roman" panose="02020603050405020304" pitchFamily="18" charset="0"/>
                <a:cs typeface="Times New Roman" panose="02020603050405020304" pitchFamily="18" charset="0"/>
              </a:rPr>
              <a:t> </a:t>
            </a:r>
            <a:r>
              <a:rPr lang="en-US" sz="3200" dirty="0" err="1" smtClean="0">
                <a:solidFill>
                  <a:srgbClr val="000099"/>
                </a:solidFill>
                <a:latin typeface="Times New Roman" panose="02020603050405020304" pitchFamily="18" charset="0"/>
                <a:cs typeface="Times New Roman" panose="02020603050405020304" pitchFamily="18" charset="0"/>
              </a:rPr>
              <a:t>ngưỡng</a:t>
            </a:r>
            <a:r>
              <a:rPr lang="en-US" sz="3200" dirty="0" smtClean="0">
                <a:solidFill>
                  <a:srgbClr val="000099"/>
                </a:solidFill>
                <a:latin typeface="Times New Roman" panose="02020603050405020304" pitchFamily="18" charset="0"/>
                <a:cs typeface="Times New Roman" panose="02020603050405020304" pitchFamily="18" charset="0"/>
              </a:rPr>
              <a:t> </a:t>
            </a:r>
            <a:r>
              <a:rPr lang="en-US" sz="3200" dirty="0" err="1" smtClean="0">
                <a:solidFill>
                  <a:srgbClr val="000099"/>
                </a:solidFill>
                <a:latin typeface="Times New Roman" panose="02020603050405020304" pitchFamily="18" charset="0"/>
                <a:cs typeface="Times New Roman" panose="02020603050405020304" pitchFamily="18" charset="0"/>
              </a:rPr>
              <a:t>dẫn</a:t>
            </a:r>
            <a:r>
              <a:rPr lang="en-US" sz="3200" dirty="0" smtClean="0">
                <a:solidFill>
                  <a:srgbClr val="000099"/>
                </a:solidFill>
                <a:latin typeface="Times New Roman" panose="02020603050405020304" pitchFamily="18" charset="0"/>
                <a:cs typeface="Times New Roman" panose="02020603050405020304" pitchFamily="18" charset="0"/>
              </a:rPr>
              <a:t> Diode </a:t>
            </a:r>
            <a:br>
              <a:rPr lang="en-US" sz="3200" dirty="0" smtClean="0">
                <a:solidFill>
                  <a:srgbClr val="000099"/>
                </a:solidFill>
                <a:latin typeface="Times New Roman" panose="02020603050405020304" pitchFamily="18" charset="0"/>
                <a:cs typeface="Times New Roman" panose="02020603050405020304" pitchFamily="18" charset="0"/>
              </a:rPr>
            </a:br>
            <a:endParaRPr lang="en-US" sz="3200" dirty="0">
              <a:solidFill>
                <a:srgbClr val="000099"/>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323528" y="1600200"/>
            <a:ext cx="8363272" cy="4525963"/>
          </a:xfrm>
        </p:spPr>
        <p:txBody>
          <a:bodyPr/>
          <a:lstStyle/>
          <a:p>
            <a:r>
              <a:rPr lang="vi-VN" dirty="0" smtClean="0">
                <a:latin typeface="Times New Roman" panose="02020603050405020304" pitchFamily="18" charset="0"/>
                <a:cs typeface="Times New Roman" panose="02020603050405020304" pitchFamily="18" charset="0"/>
              </a:rPr>
              <a:t>V</a:t>
            </a:r>
            <a:r>
              <a:rPr lang="el-GR" dirty="0" smtClean="0">
                <a:latin typeface="Times New Roman" panose="02020603050405020304" pitchFamily="18" charset="0"/>
                <a:cs typeface="Times New Roman" panose="02020603050405020304" pitchFamily="18" charset="0"/>
              </a:rPr>
              <a:t>γ</a:t>
            </a:r>
            <a:r>
              <a:rPr lang="vi-VN" dirty="0" smtClean="0">
                <a:latin typeface="Times New Roman" panose="02020603050405020304" pitchFamily="18" charset="0"/>
                <a:cs typeface="Times New Roman" panose="02020603050405020304" pitchFamily="18" charset="0"/>
              </a:rPr>
              <a:t>= 0,5</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đến</a:t>
            </a:r>
            <a:r>
              <a:rPr lang="en-US" dirty="0" smtClean="0">
                <a:latin typeface="Times New Roman" panose="02020603050405020304" pitchFamily="18" charset="0"/>
                <a:cs typeface="Times New Roman" panose="02020603050405020304" pitchFamily="18" charset="0"/>
              </a:rPr>
              <a:t> </a:t>
            </a:r>
            <a:r>
              <a:rPr lang="vi-VN" dirty="0" smtClean="0">
                <a:latin typeface="Times New Roman" panose="02020603050405020304" pitchFamily="18" charset="0"/>
                <a:cs typeface="Times New Roman" panose="02020603050405020304" pitchFamily="18" charset="0"/>
              </a:rPr>
              <a:t>0,6v</a:t>
            </a:r>
            <a:r>
              <a:rPr lang="vi-VN"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U</a:t>
            </a:r>
            <a:r>
              <a:rPr lang="vi-VN" sz="2000" dirty="0" smtClean="0">
                <a:latin typeface="Times New Roman" panose="02020603050405020304" pitchFamily="18" charset="0"/>
                <a:cs typeface="Times New Roman" panose="02020603050405020304" pitchFamily="18" charset="0"/>
              </a:rPr>
              <a:t>Dmax</a:t>
            </a:r>
            <a:r>
              <a:rPr lang="vi-VN" dirty="0" smtClean="0">
                <a:latin typeface="Times New Roman" panose="02020603050405020304" pitchFamily="18" charset="0"/>
                <a:cs typeface="Times New Roman" panose="02020603050405020304" pitchFamily="18" charset="0"/>
              </a:rPr>
              <a:t> </a:t>
            </a:r>
            <a:r>
              <a:rPr lang="vi-VN" dirty="0">
                <a:latin typeface="Times New Roman" panose="02020603050405020304" pitchFamily="18" charset="0"/>
                <a:cs typeface="Times New Roman" panose="02020603050405020304" pitchFamily="18" charset="0"/>
              </a:rPr>
              <a:t>= </a:t>
            </a:r>
            <a:r>
              <a:rPr lang="vi-VN" dirty="0" smtClean="0">
                <a:latin typeface="Times New Roman" panose="02020603050405020304" pitchFamily="18" charset="0"/>
                <a:cs typeface="Times New Roman" panose="02020603050405020304" pitchFamily="18" charset="0"/>
              </a:rPr>
              <a:t>0,8</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đến</a:t>
            </a:r>
            <a:r>
              <a:rPr lang="en-US" dirty="0" smtClean="0">
                <a:latin typeface="Times New Roman" panose="02020603050405020304" pitchFamily="18" charset="0"/>
                <a:cs typeface="Times New Roman" panose="02020603050405020304" pitchFamily="18" charset="0"/>
              </a:rPr>
              <a:t> </a:t>
            </a:r>
            <a:r>
              <a:rPr lang="vi-VN" dirty="0" smtClean="0">
                <a:latin typeface="Times New Roman" panose="02020603050405020304" pitchFamily="18" charset="0"/>
                <a:cs typeface="Times New Roman" panose="02020603050405020304" pitchFamily="18" charset="0"/>
              </a:rPr>
              <a:t>0,9v</a:t>
            </a:r>
            <a:endParaRPr lang="en-US" dirty="0" smtClean="0">
              <a:latin typeface="Times New Roman" panose="02020603050405020304" pitchFamily="18" charset="0"/>
              <a:cs typeface="Times New Roman" panose="02020603050405020304" pitchFamily="18" charset="0"/>
            </a:endParaRPr>
          </a:p>
          <a:p>
            <a:pPr marL="0" indent="0">
              <a:buNone/>
            </a:pP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				</a:t>
            </a:r>
            <a:r>
              <a:rPr lang="vi-VN"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	</a:t>
            </a:r>
            <a:r>
              <a:rPr lang="vi-VN" dirty="0" smtClean="0">
                <a:latin typeface="Times New Roman" panose="02020603050405020304" pitchFamily="18" charset="0"/>
                <a:cs typeface="Times New Roman" panose="02020603050405020304" pitchFamily="18" charset="0"/>
              </a:rPr>
              <a:t>(</a:t>
            </a:r>
            <a:r>
              <a:rPr lang="vi-VN" dirty="0">
                <a:latin typeface="Times New Roman" panose="02020603050405020304" pitchFamily="18" charset="0"/>
                <a:cs typeface="Times New Roman" panose="02020603050405020304" pitchFamily="18" charset="0"/>
              </a:rPr>
              <a:t>chất Si)</a:t>
            </a:r>
          </a:p>
          <a:p>
            <a:r>
              <a:rPr lang="vi-VN" dirty="0" smtClean="0">
                <a:latin typeface="Times New Roman" panose="02020603050405020304" pitchFamily="18" charset="0"/>
                <a:cs typeface="Times New Roman" panose="02020603050405020304" pitchFamily="18" charset="0"/>
              </a:rPr>
              <a:t>V</a:t>
            </a:r>
            <a:r>
              <a:rPr lang="el-GR" dirty="0" smtClean="0">
                <a:latin typeface="Times New Roman" panose="02020603050405020304" pitchFamily="18" charset="0"/>
                <a:cs typeface="Times New Roman" panose="02020603050405020304" pitchFamily="18" charset="0"/>
              </a:rPr>
              <a:t>γ</a:t>
            </a:r>
            <a:r>
              <a:rPr lang="vi-VN" dirty="0" smtClean="0">
                <a:latin typeface="Times New Roman" panose="02020603050405020304" pitchFamily="18" charset="0"/>
                <a:cs typeface="Times New Roman" panose="02020603050405020304" pitchFamily="18" charset="0"/>
              </a:rPr>
              <a:t>= 0,15</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đến</a:t>
            </a:r>
            <a:r>
              <a:rPr lang="en-US" dirty="0" smtClean="0">
                <a:latin typeface="Times New Roman" panose="02020603050405020304" pitchFamily="18" charset="0"/>
                <a:cs typeface="Times New Roman" panose="02020603050405020304" pitchFamily="18" charset="0"/>
              </a:rPr>
              <a:t> </a:t>
            </a:r>
            <a:r>
              <a:rPr lang="vi-VN" dirty="0" smtClean="0">
                <a:latin typeface="Times New Roman" panose="02020603050405020304" pitchFamily="18" charset="0"/>
                <a:cs typeface="Times New Roman" panose="02020603050405020304" pitchFamily="18" charset="0"/>
              </a:rPr>
              <a:t>0,2v</a:t>
            </a:r>
            <a:r>
              <a:rPr lang="vi-VN"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U</a:t>
            </a:r>
            <a:r>
              <a:rPr lang="vi-VN" sz="2000" dirty="0" smtClean="0">
                <a:latin typeface="Times New Roman" panose="02020603050405020304" pitchFamily="18" charset="0"/>
                <a:cs typeface="Times New Roman" panose="02020603050405020304" pitchFamily="18" charset="0"/>
              </a:rPr>
              <a:t>Dmax </a:t>
            </a:r>
            <a:r>
              <a:rPr lang="vi-VN" dirty="0">
                <a:latin typeface="Times New Roman" panose="02020603050405020304" pitchFamily="18" charset="0"/>
                <a:cs typeface="Times New Roman" panose="02020603050405020304" pitchFamily="18" charset="0"/>
              </a:rPr>
              <a:t>= </a:t>
            </a:r>
            <a:r>
              <a:rPr lang="vi-VN" dirty="0" smtClean="0">
                <a:latin typeface="Times New Roman" panose="02020603050405020304" pitchFamily="18" charset="0"/>
                <a:cs typeface="Times New Roman" panose="02020603050405020304" pitchFamily="18" charset="0"/>
              </a:rPr>
              <a:t>0,4</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đến</a:t>
            </a:r>
            <a:r>
              <a:rPr lang="en-US" dirty="0" smtClean="0">
                <a:latin typeface="Times New Roman" panose="02020603050405020304" pitchFamily="18" charset="0"/>
                <a:cs typeface="Times New Roman" panose="02020603050405020304" pitchFamily="18" charset="0"/>
              </a:rPr>
              <a:t> </a:t>
            </a:r>
            <a:r>
              <a:rPr lang="vi-VN" dirty="0" smtClean="0">
                <a:latin typeface="Times New Roman" panose="02020603050405020304" pitchFamily="18" charset="0"/>
                <a:cs typeface="Times New Roman" panose="02020603050405020304" pitchFamily="18" charset="0"/>
              </a:rPr>
              <a:t>0,5v </a:t>
            </a:r>
            <a:endParaRPr lang="en-US" dirty="0" smtClean="0">
              <a:latin typeface="Times New Roman" panose="02020603050405020304" pitchFamily="18" charset="0"/>
              <a:cs typeface="Times New Roman" panose="02020603050405020304" pitchFamily="18" charset="0"/>
            </a:endParaRPr>
          </a:p>
          <a:p>
            <a:pPr marL="0" indent="0">
              <a:buNone/>
            </a:pPr>
            <a:r>
              <a:rPr lang="en-US" dirty="0" smtClean="0">
                <a:latin typeface="Times New Roman" panose="02020603050405020304" pitchFamily="18" charset="0"/>
                <a:cs typeface="Times New Roman" panose="02020603050405020304" pitchFamily="18" charset="0"/>
              </a:rPr>
              <a:t> 						</a:t>
            </a:r>
            <a:r>
              <a:rPr lang="vi-VN" dirty="0" smtClean="0">
                <a:latin typeface="Times New Roman" panose="02020603050405020304" pitchFamily="18" charset="0"/>
                <a:cs typeface="Times New Roman" panose="02020603050405020304" pitchFamily="18" charset="0"/>
              </a:rPr>
              <a:t>(</a:t>
            </a:r>
            <a:r>
              <a:rPr lang="vi-VN" dirty="0">
                <a:latin typeface="Times New Roman" panose="02020603050405020304" pitchFamily="18" charset="0"/>
                <a:cs typeface="Times New Roman" panose="02020603050405020304" pitchFamily="18" charset="0"/>
              </a:rPr>
              <a:t>chất Ge)</a:t>
            </a:r>
          </a:p>
          <a:p>
            <a:r>
              <a:rPr lang="vi-VN" dirty="0">
                <a:latin typeface="Times New Roman" panose="02020603050405020304" pitchFamily="18" charset="0"/>
                <a:cs typeface="Times New Roman" panose="02020603050405020304" pitchFamily="18" charset="0"/>
              </a:rPr>
              <a:t>Thông thường người ta chọn </a:t>
            </a:r>
            <a:endParaRPr lang="en-US" dirty="0" smtClean="0">
              <a:latin typeface="Times New Roman" panose="02020603050405020304" pitchFamily="18" charset="0"/>
              <a:cs typeface="Times New Roman" panose="02020603050405020304" pitchFamily="18" charset="0"/>
            </a:endParaRPr>
          </a:p>
          <a:p>
            <a:pPr marL="0" indent="0">
              <a:buNone/>
            </a:pP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	</a:t>
            </a:r>
            <a:r>
              <a:rPr lang="en-US" dirty="0" smtClean="0">
                <a:solidFill>
                  <a:srgbClr val="0070C0"/>
                </a:solidFill>
                <a:latin typeface="Times New Roman" panose="02020603050405020304" pitchFamily="18" charset="0"/>
                <a:cs typeface="Times New Roman" panose="02020603050405020304" pitchFamily="18" charset="0"/>
              </a:rPr>
              <a:t>U</a:t>
            </a:r>
            <a:r>
              <a:rPr lang="en-US" sz="2000" dirty="0" smtClean="0">
                <a:solidFill>
                  <a:srgbClr val="0070C0"/>
                </a:solidFill>
                <a:latin typeface="Times New Roman" panose="02020603050405020304" pitchFamily="18" charset="0"/>
                <a:cs typeface="Times New Roman" panose="02020603050405020304" pitchFamily="18" charset="0"/>
              </a:rPr>
              <a:t>D</a:t>
            </a:r>
            <a:r>
              <a:rPr lang="en-US" dirty="0" smtClean="0">
                <a:solidFill>
                  <a:srgbClr val="0070C0"/>
                </a:solidFill>
                <a:latin typeface="Times New Roman" panose="02020603050405020304" pitchFamily="18" charset="0"/>
                <a:cs typeface="Times New Roman" panose="02020603050405020304" pitchFamily="18" charset="0"/>
              </a:rPr>
              <a:t> </a:t>
            </a:r>
            <a:r>
              <a:rPr lang="vi-VN" dirty="0" smtClean="0">
                <a:solidFill>
                  <a:srgbClr val="0070C0"/>
                </a:solidFill>
                <a:latin typeface="Times New Roman" panose="02020603050405020304" pitchFamily="18" charset="0"/>
                <a:cs typeface="Times New Roman" panose="02020603050405020304" pitchFamily="18" charset="0"/>
              </a:rPr>
              <a:t>= </a:t>
            </a:r>
            <a:r>
              <a:rPr lang="vi-VN" dirty="0">
                <a:solidFill>
                  <a:srgbClr val="0070C0"/>
                </a:solidFill>
                <a:latin typeface="Times New Roman" panose="02020603050405020304" pitchFamily="18" charset="0"/>
                <a:cs typeface="Times New Roman" panose="02020603050405020304" pitchFamily="18" charset="0"/>
              </a:rPr>
              <a:t>0,7v </a:t>
            </a:r>
            <a:r>
              <a:rPr lang="vi-VN" dirty="0" smtClean="0">
                <a:solidFill>
                  <a:srgbClr val="0070C0"/>
                </a:solidFill>
                <a:latin typeface="Times New Roman" panose="02020603050405020304" pitchFamily="18" charset="0"/>
                <a:cs typeface="Times New Roman" panose="02020603050405020304" pitchFamily="18" charset="0"/>
              </a:rPr>
              <a:t>(</a:t>
            </a:r>
            <a:r>
              <a:rPr lang="vi-VN" dirty="0">
                <a:solidFill>
                  <a:srgbClr val="0070C0"/>
                </a:solidFill>
                <a:latin typeface="Times New Roman" panose="02020603050405020304" pitchFamily="18" charset="0"/>
                <a:cs typeface="Times New Roman" panose="02020603050405020304" pitchFamily="18" charset="0"/>
              </a:rPr>
              <a:t>chất Si) </a:t>
            </a:r>
            <a:endParaRPr lang="en-US" dirty="0" smtClean="0">
              <a:solidFill>
                <a:srgbClr val="0070C0"/>
              </a:solidFill>
              <a:latin typeface="Times New Roman" panose="02020603050405020304" pitchFamily="18" charset="0"/>
              <a:cs typeface="Times New Roman" panose="02020603050405020304" pitchFamily="18" charset="0"/>
            </a:endParaRPr>
          </a:p>
          <a:p>
            <a:pPr marL="0" indent="0">
              <a:buNone/>
            </a:pPr>
            <a:r>
              <a:rPr lang="en-US" dirty="0">
                <a:solidFill>
                  <a:srgbClr val="0070C0"/>
                </a:solidFill>
                <a:latin typeface="Times New Roman" panose="02020603050405020304" pitchFamily="18" charset="0"/>
                <a:cs typeface="Times New Roman" panose="02020603050405020304" pitchFamily="18" charset="0"/>
              </a:rPr>
              <a:t>	</a:t>
            </a:r>
            <a:r>
              <a:rPr lang="en-US" dirty="0" smtClean="0">
                <a:solidFill>
                  <a:srgbClr val="0070C0"/>
                </a:solidFill>
                <a:latin typeface="Times New Roman" panose="02020603050405020304" pitchFamily="18" charset="0"/>
                <a:cs typeface="Times New Roman" panose="02020603050405020304" pitchFamily="18" charset="0"/>
              </a:rPr>
              <a:t>	U</a:t>
            </a:r>
            <a:r>
              <a:rPr lang="en-US" sz="2000" dirty="0" smtClean="0">
                <a:solidFill>
                  <a:srgbClr val="0070C0"/>
                </a:solidFill>
                <a:latin typeface="Times New Roman" panose="02020603050405020304" pitchFamily="18" charset="0"/>
                <a:cs typeface="Times New Roman" panose="02020603050405020304" pitchFamily="18" charset="0"/>
              </a:rPr>
              <a:t>D</a:t>
            </a:r>
            <a:r>
              <a:rPr lang="en-US" dirty="0" smtClean="0">
                <a:solidFill>
                  <a:srgbClr val="0070C0"/>
                </a:solidFill>
                <a:latin typeface="Times New Roman" panose="02020603050405020304" pitchFamily="18" charset="0"/>
                <a:cs typeface="Times New Roman" panose="02020603050405020304" pitchFamily="18" charset="0"/>
              </a:rPr>
              <a:t> </a:t>
            </a:r>
            <a:r>
              <a:rPr lang="vi-VN" dirty="0" smtClean="0">
                <a:solidFill>
                  <a:srgbClr val="0070C0"/>
                </a:solidFill>
                <a:latin typeface="Times New Roman" panose="02020603050405020304" pitchFamily="18" charset="0"/>
                <a:cs typeface="Times New Roman" panose="02020603050405020304" pitchFamily="18" charset="0"/>
              </a:rPr>
              <a:t>= </a:t>
            </a:r>
            <a:r>
              <a:rPr lang="vi-VN" dirty="0">
                <a:solidFill>
                  <a:srgbClr val="0070C0"/>
                </a:solidFill>
                <a:latin typeface="Times New Roman" panose="02020603050405020304" pitchFamily="18" charset="0"/>
                <a:cs typeface="Times New Roman" panose="02020603050405020304" pitchFamily="18" charset="0"/>
              </a:rPr>
              <a:t>0,3v (chất Ge)</a:t>
            </a:r>
          </a:p>
          <a:p>
            <a:endParaRPr lang="en-US" dirty="0"/>
          </a:p>
        </p:txBody>
      </p:sp>
    </p:spTree>
    <p:extLst>
      <p:ext uri="{BB962C8B-B14F-4D97-AF65-F5344CB8AC3E}">
        <p14:creationId xmlns="" xmlns:p14="http://schemas.microsoft.com/office/powerpoint/2010/main" val="279769674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428596" y="928670"/>
            <a:ext cx="8501122" cy="5113744"/>
          </a:xfrm>
        </p:spPr>
        <p:txBody>
          <a:bodyPr>
            <a:normAutofit/>
          </a:bodyPr>
          <a:lstStyle/>
          <a:p>
            <a:pPr lvl="1">
              <a:buNone/>
            </a:pPr>
            <a:r>
              <a:rPr lang="en-US" sz="2400" smtClean="0">
                <a:latin typeface="Times New Roman" pitchFamily="18" charset="0"/>
                <a:cs typeface="Times New Roman" pitchFamily="18" charset="0"/>
              </a:rPr>
              <a:t>- Giúp giải thích chế độ làm việc thực tế của diode</a:t>
            </a:r>
          </a:p>
          <a:p>
            <a:pPr lvl="1">
              <a:buNone/>
            </a:pPr>
            <a:r>
              <a:rPr lang="en-US" sz="2400" smtClean="0">
                <a:latin typeface="Times New Roman" pitchFamily="18" charset="0"/>
                <a:cs typeface="Times New Roman" pitchFamily="18" charset="0"/>
              </a:rPr>
              <a:t>- Tính toán chế độ phát nhiệt (tổn hao trên diode) trong quá trình làm việc.</a:t>
            </a:r>
          </a:p>
          <a:p>
            <a:pPr lvl="1"/>
            <a:endParaRPr lang="vi-VN" sz="2000" smtClean="0">
              <a:latin typeface="Times New Roman" pitchFamily="18" charset="0"/>
              <a:cs typeface="Times New Roman" pitchFamily="18" charset="0"/>
            </a:endParaRPr>
          </a:p>
          <a:p>
            <a:endParaRPr lang="vi-VN" sz="2000"/>
          </a:p>
        </p:txBody>
      </p:sp>
      <p:pic>
        <p:nvPicPr>
          <p:cNvPr id="46084" name="Picture 4"/>
          <p:cNvPicPr>
            <a:picLocks noChangeAspect="1" noChangeArrowheads="1"/>
          </p:cNvPicPr>
          <p:nvPr/>
        </p:nvPicPr>
        <p:blipFill>
          <a:blip r:embed="rId2" cstate="print"/>
          <a:srcRect/>
          <a:stretch>
            <a:fillRect/>
          </a:stretch>
        </p:blipFill>
        <p:spPr bwMode="auto">
          <a:xfrm>
            <a:off x="776096" y="2357430"/>
            <a:ext cx="7796431" cy="3518330"/>
          </a:xfrm>
          <a:prstGeom prst="rect">
            <a:avLst/>
          </a:prstGeom>
          <a:noFill/>
          <a:ln w="9525">
            <a:noFill/>
            <a:miter lim="800000"/>
            <a:headEnd/>
            <a:tailEnd/>
          </a:ln>
        </p:spPr>
      </p:pic>
      <p:sp>
        <p:nvSpPr>
          <p:cNvPr id="14" name="TextBox 13"/>
          <p:cNvSpPr txBox="1"/>
          <p:nvPr/>
        </p:nvSpPr>
        <p:spPr>
          <a:xfrm>
            <a:off x="142844" y="6215082"/>
            <a:ext cx="4071966" cy="400110"/>
          </a:xfrm>
          <a:prstGeom prst="rect">
            <a:avLst/>
          </a:prstGeom>
          <a:noFill/>
        </p:spPr>
        <p:txBody>
          <a:bodyPr wrap="square" rtlCol="0">
            <a:spAutoFit/>
          </a:bodyPr>
          <a:lstStyle/>
          <a:p>
            <a:r>
              <a:rPr lang="en-US" sz="2000" smtClean="0">
                <a:latin typeface="Times New Roman" pitchFamily="18" charset="0"/>
                <a:cs typeface="Times New Roman" pitchFamily="18" charset="0"/>
              </a:rPr>
              <a:t>Đặc tính Vôn-ampe thực tế của diode</a:t>
            </a:r>
            <a:endParaRPr lang="vi-VN" sz="2000">
              <a:latin typeface="Times New Roman" pitchFamily="18" charset="0"/>
              <a:cs typeface="Times New Roman" pitchFamily="18" charset="0"/>
            </a:endParaRPr>
          </a:p>
        </p:txBody>
      </p:sp>
      <p:sp>
        <p:nvSpPr>
          <p:cNvPr id="16" name="TextBox 15"/>
          <p:cNvSpPr txBox="1"/>
          <p:nvPr/>
        </p:nvSpPr>
        <p:spPr>
          <a:xfrm>
            <a:off x="5143504" y="6000768"/>
            <a:ext cx="3714776" cy="707886"/>
          </a:xfrm>
          <a:prstGeom prst="rect">
            <a:avLst/>
          </a:prstGeom>
          <a:noFill/>
        </p:spPr>
        <p:txBody>
          <a:bodyPr wrap="square" rtlCol="0">
            <a:spAutoFit/>
          </a:bodyPr>
          <a:lstStyle/>
          <a:p>
            <a:r>
              <a:rPr lang="en-US" sz="2000" smtClean="0">
                <a:latin typeface="Times New Roman" pitchFamily="18" charset="0"/>
                <a:cs typeface="Times New Roman" pitchFamily="18" charset="0"/>
              </a:rPr>
              <a:t>Đặc tính tuyến tính hóa:</a:t>
            </a:r>
          </a:p>
          <a:p>
            <a:r>
              <a:rPr lang="en-US" sz="2000" i="1" smtClean="0">
                <a:latin typeface="Times New Roman" pitchFamily="18" charset="0"/>
                <a:cs typeface="Times New Roman" pitchFamily="18" charset="0"/>
              </a:rPr>
              <a:t>u</a:t>
            </a:r>
            <a:r>
              <a:rPr lang="en-US" sz="2000" i="1" baseline="-25000" smtClean="0">
                <a:latin typeface="Times New Roman" pitchFamily="18" charset="0"/>
                <a:cs typeface="Times New Roman" pitchFamily="18" charset="0"/>
              </a:rPr>
              <a:t>D</a:t>
            </a:r>
            <a:r>
              <a:rPr lang="en-US" sz="2000" i="1" smtClean="0">
                <a:latin typeface="Times New Roman" pitchFamily="18" charset="0"/>
                <a:cs typeface="Times New Roman" pitchFamily="18" charset="0"/>
              </a:rPr>
              <a:t> = U</a:t>
            </a:r>
            <a:r>
              <a:rPr lang="en-US" sz="2000" i="1" baseline="-25000" smtClean="0">
                <a:latin typeface="Times New Roman" pitchFamily="18" charset="0"/>
                <a:cs typeface="Times New Roman" pitchFamily="18" charset="0"/>
              </a:rPr>
              <a:t>D,0</a:t>
            </a:r>
            <a:r>
              <a:rPr lang="en-US" sz="2000" i="1" smtClean="0">
                <a:latin typeface="Times New Roman" pitchFamily="18" charset="0"/>
                <a:cs typeface="Times New Roman" pitchFamily="18" charset="0"/>
              </a:rPr>
              <a:t> + r</a:t>
            </a:r>
            <a:r>
              <a:rPr lang="en-US" sz="2000" i="1" baseline="-25000" smtClean="0">
                <a:latin typeface="Times New Roman" pitchFamily="18" charset="0"/>
                <a:cs typeface="Times New Roman" pitchFamily="18" charset="0"/>
              </a:rPr>
              <a:t>D</a:t>
            </a:r>
            <a:r>
              <a:rPr lang="en-US" sz="2000" i="1" smtClean="0">
                <a:latin typeface="Times New Roman" pitchFamily="18" charset="0"/>
                <a:cs typeface="Times New Roman" pitchFamily="18" charset="0"/>
              </a:rPr>
              <a:t>*i</a:t>
            </a:r>
            <a:r>
              <a:rPr lang="en-US" sz="2000" i="1" baseline="-25000" smtClean="0">
                <a:latin typeface="Times New Roman" pitchFamily="18" charset="0"/>
                <a:cs typeface="Times New Roman" pitchFamily="18" charset="0"/>
              </a:rPr>
              <a:t>D</a:t>
            </a:r>
            <a:r>
              <a:rPr lang="en-US" sz="2000" i="1" smtClean="0">
                <a:latin typeface="Times New Roman" pitchFamily="18" charset="0"/>
                <a:cs typeface="Times New Roman" pitchFamily="18" charset="0"/>
              </a:rPr>
              <a:t>; r</a:t>
            </a:r>
            <a:r>
              <a:rPr lang="en-US" sz="2000" i="1" baseline="-25000" smtClean="0">
                <a:latin typeface="Times New Roman" pitchFamily="18" charset="0"/>
                <a:cs typeface="Times New Roman" pitchFamily="18" charset="0"/>
              </a:rPr>
              <a:t>D</a:t>
            </a:r>
            <a:r>
              <a:rPr lang="en-US" sz="2000" i="1" smtClean="0">
                <a:latin typeface="Times New Roman" pitchFamily="18" charset="0"/>
                <a:cs typeface="Times New Roman" pitchFamily="18" charset="0"/>
              </a:rPr>
              <a:t> = </a:t>
            </a:r>
            <a:r>
              <a:rPr lang="el-GR" sz="2000" i="1" smtClean="0">
                <a:latin typeface="Times New Roman" pitchFamily="18" charset="0"/>
                <a:cs typeface="Times New Roman" pitchFamily="18" charset="0"/>
              </a:rPr>
              <a:t>Δ</a:t>
            </a:r>
            <a:r>
              <a:rPr lang="en-US" sz="2000" i="1" smtClean="0">
                <a:latin typeface="Times New Roman" pitchFamily="18" charset="0"/>
                <a:cs typeface="Times New Roman" pitchFamily="18" charset="0"/>
              </a:rPr>
              <a:t>U</a:t>
            </a:r>
            <a:r>
              <a:rPr lang="en-US" sz="2000" i="1" baseline="-25000" smtClean="0">
                <a:latin typeface="Times New Roman" pitchFamily="18" charset="0"/>
                <a:cs typeface="Times New Roman" pitchFamily="18" charset="0"/>
              </a:rPr>
              <a:t>D</a:t>
            </a:r>
            <a:r>
              <a:rPr lang="en-US" sz="2000" i="1" smtClean="0">
                <a:latin typeface="Times New Roman" pitchFamily="18" charset="0"/>
                <a:cs typeface="Times New Roman" pitchFamily="18" charset="0"/>
              </a:rPr>
              <a:t>/</a:t>
            </a:r>
            <a:r>
              <a:rPr lang="el-GR" sz="2000" i="1" smtClean="0">
                <a:latin typeface="Times New Roman" pitchFamily="18" charset="0"/>
                <a:cs typeface="Times New Roman" pitchFamily="18" charset="0"/>
              </a:rPr>
              <a:t>Δ</a:t>
            </a:r>
            <a:r>
              <a:rPr lang="en-US" sz="2000" i="1" smtClean="0">
                <a:latin typeface="Times New Roman" pitchFamily="18" charset="0"/>
                <a:cs typeface="Times New Roman" pitchFamily="18" charset="0"/>
              </a:rPr>
              <a:t>I</a:t>
            </a:r>
            <a:r>
              <a:rPr lang="en-US" sz="2000" i="1" baseline="-25000" smtClean="0">
                <a:latin typeface="Times New Roman" pitchFamily="18" charset="0"/>
                <a:cs typeface="Times New Roman" pitchFamily="18" charset="0"/>
              </a:rPr>
              <a:t>D</a:t>
            </a:r>
            <a:endParaRPr lang="vi-VN" sz="2000" i="1" baseline="-25000">
              <a:latin typeface="Times New Roman" pitchFamily="18" charset="0"/>
              <a:cs typeface="Times New Roman" pitchFamily="18" charset="0"/>
            </a:endParaRPr>
          </a:p>
        </p:txBody>
      </p:sp>
      <p:sp>
        <p:nvSpPr>
          <p:cNvPr id="11" name="Rectangle 10"/>
          <p:cNvSpPr/>
          <p:nvPr/>
        </p:nvSpPr>
        <p:spPr>
          <a:xfrm>
            <a:off x="571472" y="285728"/>
            <a:ext cx="6484467" cy="584775"/>
          </a:xfrm>
          <a:prstGeom prst="rect">
            <a:avLst/>
          </a:prstGeom>
        </p:spPr>
        <p:txBody>
          <a:bodyPr wrap="none">
            <a:spAutoFit/>
          </a:bodyPr>
          <a:lstStyle/>
          <a:p>
            <a:r>
              <a:rPr lang="en-US" sz="3200" b="1" smtClean="0">
                <a:solidFill>
                  <a:schemeClr val="accent6">
                    <a:lumMod val="75000"/>
                  </a:schemeClr>
                </a:solidFill>
                <a:latin typeface="Times New Roman" pitchFamily="18" charset="0"/>
                <a:cs typeface="Times New Roman" pitchFamily="18" charset="0"/>
              </a:rPr>
              <a:t>1.1.3- </a:t>
            </a:r>
            <a:r>
              <a:rPr lang="en-US" sz="3200" b="1" u="sng" smtClean="0">
                <a:solidFill>
                  <a:schemeClr val="accent6">
                    <a:lumMod val="75000"/>
                  </a:schemeClr>
                </a:solidFill>
                <a:latin typeface="Times New Roman" pitchFamily="18" charset="0"/>
                <a:cs typeface="Times New Roman" pitchFamily="18" charset="0"/>
              </a:rPr>
              <a:t>Đặc tính vôn-ampe của diode</a:t>
            </a:r>
            <a:r>
              <a:rPr lang="en-US" sz="3200" b="1" smtClean="0">
                <a:solidFill>
                  <a:schemeClr val="accent6">
                    <a:lumMod val="75000"/>
                  </a:schemeClr>
                </a:solidFill>
                <a:latin typeface="Times New Roman" pitchFamily="18" charset="0"/>
                <a:cs typeface="Times New Roman" pitchFamily="18"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heckerboard(across)">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checkerboard(across)">
                                      <p:cBhvr>
                                        <p:cTn id="12" dur="500"/>
                                        <p:tgtEl>
                                          <p:spTgt spid="9">
                                            <p:txEl>
                                              <p:pRg st="0" end="0"/>
                                            </p:txEl>
                                          </p:spTgt>
                                        </p:tgtEl>
                                      </p:cBhvr>
                                    </p:animEffect>
                                  </p:childTnLst>
                                </p:cTn>
                              </p:par>
                              <p:par>
                                <p:cTn id="13" presetID="5" presetClass="entr" presetSubtype="10" fill="hold" grpId="0" nodeType="with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animEffect transition="in" filter="checkerboard(across)">
                                      <p:cBhvr>
                                        <p:cTn id="15" dur="500"/>
                                        <p:tgtEl>
                                          <p:spTgt spid="9">
                                            <p:txEl>
                                              <p:pRg st="1" end="1"/>
                                            </p:txEl>
                                          </p:spTgt>
                                        </p:tgtEl>
                                      </p:cBhvr>
                                    </p:animEffect>
                                  </p:childTnLst>
                                </p:cTn>
                              </p:par>
                              <p:par>
                                <p:cTn id="16" presetID="5" presetClass="entr" presetSubtype="10"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checkerboard(across)">
                                      <p:cBhvr>
                                        <p:cTn id="18" dur="500"/>
                                        <p:tgtEl>
                                          <p:spTgt spid="14"/>
                                        </p:tgtEl>
                                      </p:cBhvr>
                                    </p:animEffect>
                                  </p:childTnLst>
                                </p:cTn>
                              </p:par>
                              <p:par>
                                <p:cTn id="19" presetID="5" presetClass="entr" presetSubtype="10"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checkerboard(across)">
                                      <p:cBhvr>
                                        <p:cTn id="21" dur="500"/>
                                        <p:tgtEl>
                                          <p:spTgt spid="16"/>
                                        </p:tgtEl>
                                      </p:cBhvr>
                                    </p:animEffect>
                                  </p:childTnLst>
                                </p:cTn>
                              </p:par>
                              <p:par>
                                <p:cTn id="22" presetID="5" presetClass="entr" presetSubtype="10" fill="hold" nodeType="withEffect">
                                  <p:stCondLst>
                                    <p:cond delay="0"/>
                                  </p:stCondLst>
                                  <p:childTnLst>
                                    <p:set>
                                      <p:cBhvr>
                                        <p:cTn id="23" dur="1" fill="hold">
                                          <p:stCondLst>
                                            <p:cond delay="0"/>
                                          </p:stCondLst>
                                        </p:cTn>
                                        <p:tgtEl>
                                          <p:spTgt spid="46084"/>
                                        </p:tgtEl>
                                        <p:attrNameLst>
                                          <p:attrName>style.visibility</p:attrName>
                                        </p:attrNameLst>
                                      </p:cBhvr>
                                      <p:to>
                                        <p:strVal val="visible"/>
                                      </p:to>
                                    </p:set>
                                    <p:animEffect transition="in" filter="checkerboard(across)">
                                      <p:cBhvr>
                                        <p:cTn id="24" dur="500"/>
                                        <p:tgtEl>
                                          <p:spTgt spid="460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4" grpId="0"/>
      <p:bldP spid="16" grpId="0"/>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7" name="Rectangle 1"/>
          <p:cNvSpPr>
            <a:spLocks noChangeArrowheads="1"/>
          </p:cNvSpPr>
          <p:nvPr/>
        </p:nvSpPr>
        <p:spPr bwMode="auto">
          <a:xfrm>
            <a:off x="1357290" y="142852"/>
            <a:ext cx="6192721" cy="58477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3200" b="1" i="0" strike="noStrike" cap="none" normalizeH="0" baseline="0" smtClean="0">
                <a:ln>
                  <a:noFill/>
                </a:ln>
                <a:solidFill>
                  <a:srgbClr val="FF0000"/>
                </a:solidFill>
                <a:effectLst/>
                <a:latin typeface="VNI-Times" pitchFamily="2" charset="0"/>
                <a:ea typeface="Times New Roman" pitchFamily="18" charset="0"/>
                <a:cs typeface="Times New Roman" pitchFamily="18" charset="0"/>
              </a:rPr>
              <a:t>Caùc moâ hình gaàn ñuùng cuûa diode</a:t>
            </a:r>
            <a:endParaRPr kumimoji="0" lang="en-US" sz="3200" b="0" i="0" u="none" strike="noStrike" cap="none" normalizeH="0" baseline="0" smtClean="0">
              <a:ln>
                <a:noFill/>
              </a:ln>
              <a:solidFill>
                <a:srgbClr val="FF0000"/>
              </a:solidFill>
              <a:effectLst/>
              <a:latin typeface="Arial" pitchFamily="34" charset="0"/>
              <a:cs typeface="Arial" pitchFamily="34" charset="0"/>
            </a:endParaRPr>
          </a:p>
        </p:txBody>
      </p:sp>
      <p:sp>
        <p:nvSpPr>
          <p:cNvPr id="6" name="Rectangle 5"/>
          <p:cNvSpPr/>
          <p:nvPr/>
        </p:nvSpPr>
        <p:spPr>
          <a:xfrm>
            <a:off x="357158" y="857232"/>
            <a:ext cx="5157181" cy="584775"/>
          </a:xfrm>
          <a:prstGeom prst="rect">
            <a:avLst/>
          </a:prstGeom>
        </p:spPr>
        <p:txBody>
          <a:bodyPr wrap="none">
            <a:spAutoFit/>
          </a:bodyPr>
          <a:lstStyle/>
          <a:p>
            <a:r>
              <a:rPr lang="en-US" sz="3200" b="1" u="sng" smtClean="0">
                <a:solidFill>
                  <a:srgbClr val="0070C0"/>
                </a:solidFill>
                <a:latin typeface="Times New Roman" pitchFamily="18" charset="0"/>
                <a:cs typeface="Times New Roman" pitchFamily="18" charset="0"/>
              </a:rPr>
              <a:t>Mô hình gần đúng thứ nhất:</a:t>
            </a:r>
            <a:endParaRPr lang="vi-VN" sz="3200">
              <a:solidFill>
                <a:srgbClr val="0070C0"/>
              </a:solidFill>
              <a:latin typeface="Times New Roman" pitchFamily="18" charset="0"/>
              <a:cs typeface="Times New Roman" pitchFamily="18" charset="0"/>
            </a:endParaRPr>
          </a:p>
        </p:txBody>
      </p:sp>
      <p:pic>
        <p:nvPicPr>
          <p:cNvPr id="157699" name="Picture 3"/>
          <p:cNvPicPr>
            <a:picLocks noChangeAspect="1" noChangeArrowheads="1"/>
          </p:cNvPicPr>
          <p:nvPr/>
        </p:nvPicPr>
        <p:blipFill>
          <a:blip r:embed="rId2"/>
          <a:srcRect/>
          <a:stretch>
            <a:fillRect/>
          </a:stretch>
        </p:blipFill>
        <p:spPr bwMode="auto">
          <a:xfrm>
            <a:off x="0" y="1428736"/>
            <a:ext cx="8994651" cy="2857520"/>
          </a:xfrm>
          <a:prstGeom prst="rect">
            <a:avLst/>
          </a:prstGeom>
          <a:noFill/>
          <a:ln w="9525">
            <a:noFill/>
            <a:miter lim="800000"/>
            <a:headEnd/>
            <a:tailEnd/>
          </a:ln>
          <a:effectLst/>
        </p:spPr>
      </p:pic>
      <p:sp>
        <p:nvSpPr>
          <p:cNvPr id="157700" name="Rectangle 4"/>
          <p:cNvSpPr>
            <a:spLocks noChangeArrowheads="1"/>
          </p:cNvSpPr>
          <p:nvPr/>
        </p:nvSpPr>
        <p:spPr bwMode="auto">
          <a:xfrm>
            <a:off x="0" y="4303455"/>
            <a:ext cx="9144000"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VNI-Times" pitchFamily="2" charset="0"/>
                <a:ea typeface="Times New Roman" pitchFamily="18" charset="0"/>
                <a:cs typeface="Times New Roman" pitchFamily="18" charset="0"/>
              </a:rPr>
              <a:t>Xeùt treân cô sôû maïch, diode lyù töôûng hoïat ñoäng töông töï nhö moät coâng taéc. Khi phaân cöïc thuaän diode töông ñöông vôùi coâng taéc ñoùng (ñieän aùp = 0). Neáu diode phaân cöïc ngöôïc, ñoù laø coâng taéc môû </a:t>
            </a:r>
          </a:p>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VNI-Times" pitchFamily="2" charset="0"/>
                <a:ea typeface="Times New Roman" pitchFamily="18" charset="0"/>
                <a:cs typeface="Times New Roman" pitchFamily="18" charset="0"/>
              </a:rPr>
              <a:t>(doøng ñieän = 0).</a:t>
            </a:r>
            <a:endParaRPr kumimoji="0" lang="en-US" sz="32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57697"/>
                                        </p:tgtEl>
                                        <p:attrNameLst>
                                          <p:attrName>style.visibility</p:attrName>
                                        </p:attrNameLst>
                                      </p:cBhvr>
                                      <p:to>
                                        <p:strVal val="visible"/>
                                      </p:to>
                                    </p:set>
                                    <p:animEffect transition="in" filter="checkerboard(across)">
                                      <p:cBhvr>
                                        <p:cTn id="7" dur="500"/>
                                        <p:tgtEl>
                                          <p:spTgt spid="157697"/>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heckerboard(across)">
                                      <p:cBhvr>
                                        <p:cTn id="12" dur="500"/>
                                        <p:tgtEl>
                                          <p:spTgt spid="6"/>
                                        </p:tgtEl>
                                      </p:cBhvr>
                                    </p:animEffect>
                                  </p:childTnLst>
                                </p:cTn>
                              </p:par>
                              <p:par>
                                <p:cTn id="13" presetID="5" presetClass="entr" presetSubtype="10" fill="hold" nodeType="withEffect">
                                  <p:stCondLst>
                                    <p:cond delay="0"/>
                                  </p:stCondLst>
                                  <p:childTnLst>
                                    <p:set>
                                      <p:cBhvr>
                                        <p:cTn id="14" dur="1" fill="hold">
                                          <p:stCondLst>
                                            <p:cond delay="0"/>
                                          </p:stCondLst>
                                        </p:cTn>
                                        <p:tgtEl>
                                          <p:spTgt spid="157699"/>
                                        </p:tgtEl>
                                        <p:attrNameLst>
                                          <p:attrName>style.visibility</p:attrName>
                                        </p:attrNameLst>
                                      </p:cBhvr>
                                      <p:to>
                                        <p:strVal val="visible"/>
                                      </p:to>
                                    </p:set>
                                    <p:animEffect transition="in" filter="checkerboard(across)">
                                      <p:cBhvr>
                                        <p:cTn id="15" dur="500"/>
                                        <p:tgtEl>
                                          <p:spTgt spid="157699"/>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157700"/>
                                        </p:tgtEl>
                                        <p:attrNameLst>
                                          <p:attrName>style.visibility</p:attrName>
                                        </p:attrNameLst>
                                      </p:cBhvr>
                                      <p:to>
                                        <p:strVal val="visible"/>
                                      </p:to>
                                    </p:set>
                                    <p:animEffect transition="in" filter="checkerboard(across)">
                                      <p:cBhvr>
                                        <p:cTn id="20" dur="500"/>
                                        <p:tgtEl>
                                          <p:spTgt spid="1577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697" grpId="0"/>
      <p:bldP spid="6" grpId="0"/>
      <p:bldP spid="15770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7" name="Rectangle 1"/>
          <p:cNvSpPr>
            <a:spLocks noChangeArrowheads="1"/>
          </p:cNvSpPr>
          <p:nvPr/>
        </p:nvSpPr>
        <p:spPr bwMode="auto">
          <a:xfrm>
            <a:off x="1357290" y="142852"/>
            <a:ext cx="6192721" cy="58477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3200" b="1" i="0" strike="noStrike" cap="none" normalizeH="0" baseline="0" smtClean="0">
                <a:ln>
                  <a:noFill/>
                </a:ln>
                <a:solidFill>
                  <a:srgbClr val="FF0000"/>
                </a:solidFill>
                <a:effectLst/>
                <a:latin typeface="VNI-Times" pitchFamily="2" charset="0"/>
                <a:ea typeface="Times New Roman" pitchFamily="18" charset="0"/>
                <a:cs typeface="Times New Roman" pitchFamily="18" charset="0"/>
              </a:rPr>
              <a:t>Caùc moâ hình gaàn ñuùng cuûa diode</a:t>
            </a:r>
            <a:endParaRPr kumimoji="0" lang="en-US" sz="3200" b="0" i="0" u="none" strike="noStrike" cap="none" normalizeH="0" baseline="0" smtClean="0">
              <a:ln>
                <a:noFill/>
              </a:ln>
              <a:solidFill>
                <a:srgbClr val="FF0000"/>
              </a:solidFill>
              <a:effectLst/>
              <a:latin typeface="Arial" pitchFamily="34" charset="0"/>
              <a:cs typeface="Arial" pitchFamily="34" charset="0"/>
            </a:endParaRPr>
          </a:p>
        </p:txBody>
      </p:sp>
      <p:sp>
        <p:nvSpPr>
          <p:cNvPr id="6" name="Rectangle 5"/>
          <p:cNvSpPr/>
          <p:nvPr/>
        </p:nvSpPr>
        <p:spPr>
          <a:xfrm>
            <a:off x="500034" y="785794"/>
            <a:ext cx="4565673" cy="584775"/>
          </a:xfrm>
          <a:prstGeom prst="rect">
            <a:avLst/>
          </a:prstGeom>
        </p:spPr>
        <p:txBody>
          <a:bodyPr wrap="none">
            <a:spAutoFit/>
          </a:bodyPr>
          <a:lstStyle/>
          <a:p>
            <a:r>
              <a:rPr lang="en-US" sz="3200" b="1" u="sng" smtClean="0">
                <a:solidFill>
                  <a:srgbClr val="0070C0"/>
                </a:solidFill>
                <a:latin typeface="Times New Roman" pitchFamily="18" charset="0"/>
                <a:cs typeface="Times New Roman" pitchFamily="18" charset="0"/>
              </a:rPr>
              <a:t>Mô hình gần đúng thứ 2:</a:t>
            </a:r>
            <a:endParaRPr lang="vi-VN" sz="3200">
              <a:solidFill>
                <a:srgbClr val="0070C0"/>
              </a:solidFill>
              <a:latin typeface="Times New Roman" pitchFamily="18" charset="0"/>
              <a:cs typeface="Times New Roman" pitchFamily="18" charset="0"/>
            </a:endParaRPr>
          </a:p>
        </p:txBody>
      </p:sp>
      <p:pic>
        <p:nvPicPr>
          <p:cNvPr id="159745" name="Picture 1"/>
          <p:cNvPicPr>
            <a:picLocks noChangeAspect="1" noChangeArrowheads="1"/>
          </p:cNvPicPr>
          <p:nvPr/>
        </p:nvPicPr>
        <p:blipFill>
          <a:blip r:embed="rId2"/>
          <a:srcRect/>
          <a:stretch>
            <a:fillRect/>
          </a:stretch>
        </p:blipFill>
        <p:spPr bwMode="auto">
          <a:xfrm>
            <a:off x="0" y="1357298"/>
            <a:ext cx="9317216" cy="2519375"/>
          </a:xfrm>
          <a:prstGeom prst="rect">
            <a:avLst/>
          </a:prstGeom>
          <a:noFill/>
          <a:ln w="9525">
            <a:noFill/>
            <a:miter lim="800000"/>
            <a:headEnd/>
            <a:tailEnd/>
          </a:ln>
          <a:effectLst/>
        </p:spPr>
      </p:pic>
      <p:sp>
        <p:nvSpPr>
          <p:cNvPr id="159746" name="Rectangle 2"/>
          <p:cNvSpPr>
            <a:spLocks noChangeArrowheads="1"/>
          </p:cNvSpPr>
          <p:nvPr/>
        </p:nvSpPr>
        <p:spPr bwMode="auto">
          <a:xfrm>
            <a:off x="0" y="4071942"/>
            <a:ext cx="9144000" cy="26776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Char char="•"/>
              <a:tabLst>
                <a:tab pos="457200" algn="l"/>
              </a:tabLst>
            </a:pPr>
            <a:r>
              <a:rPr kumimoji="0" lang="en-US" sz="2800" b="0" i="0" u="none" strike="noStrike" cap="none" normalizeH="0" baseline="0" smtClean="0">
                <a:ln>
                  <a:noFill/>
                </a:ln>
                <a:solidFill>
                  <a:schemeClr val="tx1"/>
                </a:solidFill>
                <a:effectLst/>
                <a:latin typeface="VNI-Times" pitchFamily="2" charset="0"/>
                <a:ea typeface="Times New Roman" pitchFamily="18" charset="0"/>
                <a:cs typeface="Times New Roman" pitchFamily="18" charset="0"/>
              </a:rPr>
              <a:t>Ñieän aùp phaân cöïc cuûa diode phải ôû möùc 0,7</a:t>
            </a:r>
            <a:r>
              <a:rPr kumimoji="0" lang="en-US" sz="2800" b="0" i="0" u="none" strike="noStrike" cap="none" normalizeH="0" baseline="30000" smtClean="0">
                <a:ln>
                  <a:noFill/>
                </a:ln>
                <a:solidFill>
                  <a:schemeClr val="tx1"/>
                </a:solidFill>
                <a:effectLst/>
                <a:latin typeface="VNI-Times" pitchFamily="2" charset="0"/>
                <a:ea typeface="Times New Roman" pitchFamily="18" charset="0"/>
                <a:cs typeface="Times New Roman" pitchFamily="18" charset="0"/>
              </a:rPr>
              <a:t>V</a:t>
            </a:r>
            <a:r>
              <a:rPr kumimoji="0" lang="en-US" sz="2800" b="0" i="0" u="none" strike="noStrike" cap="none" normalizeH="0" baseline="0" smtClean="0">
                <a:ln>
                  <a:noFill/>
                </a:ln>
                <a:solidFill>
                  <a:schemeClr val="tx1"/>
                </a:solidFill>
                <a:effectLst/>
                <a:latin typeface="VNI-Times" pitchFamily="2" charset="0"/>
                <a:ea typeface="Times New Roman" pitchFamily="18" charset="0"/>
                <a:cs typeface="Times New Roman" pitchFamily="18" charset="0"/>
              </a:rPr>
              <a:t> ñoái vôùi diode Si (vaø ôû 0,4</a:t>
            </a:r>
            <a:r>
              <a:rPr kumimoji="0" lang="en-US" sz="2800" b="0" i="0" u="none" strike="noStrike" cap="none" normalizeH="0" baseline="30000" smtClean="0">
                <a:ln>
                  <a:noFill/>
                </a:ln>
                <a:solidFill>
                  <a:schemeClr val="tx1"/>
                </a:solidFill>
                <a:effectLst/>
                <a:latin typeface="VNI-Times" pitchFamily="2" charset="0"/>
                <a:ea typeface="Times New Roman" pitchFamily="18" charset="0"/>
                <a:cs typeface="Times New Roman" pitchFamily="18" charset="0"/>
              </a:rPr>
              <a:t>V</a:t>
            </a:r>
            <a:r>
              <a:rPr kumimoji="0" lang="en-US" sz="2800" b="0" i="0" u="none" strike="noStrike" cap="none" normalizeH="0" baseline="0" smtClean="0">
                <a:ln>
                  <a:noFill/>
                </a:ln>
                <a:solidFill>
                  <a:schemeClr val="tx1"/>
                </a:solidFill>
                <a:effectLst/>
                <a:latin typeface="VNI-Times" pitchFamily="2" charset="0"/>
                <a:ea typeface="Times New Roman" pitchFamily="18" charset="0"/>
                <a:cs typeface="Times New Roman" pitchFamily="18" charset="0"/>
              </a:rPr>
              <a:t> ñoái vôùi diode Ge), thì diode môùi thöïc söï daãn ñieän toát.</a:t>
            </a:r>
            <a:r>
              <a:rPr kumimoji="0" lang="en-US" sz="2800" b="0" i="0" u="none" strike="noStrike" cap="none" normalizeH="0" smtClean="0">
                <a:ln>
                  <a:noFill/>
                </a:ln>
                <a:solidFill>
                  <a:schemeClr val="tx1"/>
                </a:solidFill>
                <a:effectLst/>
                <a:latin typeface="VNI-Times" pitchFamily="2" charset="0"/>
                <a:ea typeface="Times New Roman" pitchFamily="18" charset="0"/>
                <a:cs typeface="Times New Roman" pitchFamily="18" charset="0"/>
              </a:rPr>
              <a:t> V</a:t>
            </a:r>
            <a:r>
              <a:rPr kumimoji="0" lang="en-US" sz="2800" b="0" i="0" u="none" strike="noStrike" cap="none" normalizeH="0" baseline="0" smtClean="0">
                <a:ln>
                  <a:noFill/>
                </a:ln>
                <a:solidFill>
                  <a:schemeClr val="tx1"/>
                </a:solidFill>
                <a:effectLst/>
                <a:latin typeface="VNI-Times" pitchFamily="2" charset="0"/>
                <a:ea typeface="Times New Roman" pitchFamily="18" charset="0"/>
                <a:cs typeface="Times New Roman" pitchFamily="18" charset="0"/>
              </a:rPr>
              <a:t>ôùi ñieän aùp nguoàn lôùn, 0,7</a:t>
            </a:r>
            <a:r>
              <a:rPr kumimoji="0" lang="en-US" sz="2800" b="0" i="0" u="none" strike="noStrike" cap="none" normalizeH="0" baseline="30000" smtClean="0">
                <a:ln>
                  <a:noFill/>
                </a:ln>
                <a:solidFill>
                  <a:schemeClr val="tx1"/>
                </a:solidFill>
                <a:effectLst/>
                <a:latin typeface="VNI-Times" pitchFamily="2" charset="0"/>
                <a:ea typeface="Times New Roman" pitchFamily="18" charset="0"/>
                <a:cs typeface="Times New Roman" pitchFamily="18" charset="0"/>
              </a:rPr>
              <a:t>V</a:t>
            </a:r>
            <a:r>
              <a:rPr kumimoji="0" lang="en-US" sz="2800" b="0" i="0" u="none" strike="noStrike" cap="none" normalizeH="0" baseline="0" smtClean="0">
                <a:ln>
                  <a:noFill/>
                </a:ln>
                <a:solidFill>
                  <a:schemeClr val="tx1"/>
                </a:solidFill>
                <a:effectLst/>
                <a:latin typeface="VNI-Times" pitchFamily="2" charset="0"/>
                <a:ea typeface="Times New Roman" pitchFamily="18" charset="0"/>
                <a:cs typeface="Times New Roman" pitchFamily="18" charset="0"/>
              </a:rPr>
              <a:t> (0,4</a:t>
            </a:r>
            <a:r>
              <a:rPr kumimoji="0" lang="en-US" sz="2800" b="0" i="0" u="none" strike="noStrike" cap="none" normalizeH="0" baseline="30000" smtClean="0">
                <a:ln>
                  <a:noFill/>
                </a:ln>
                <a:solidFill>
                  <a:schemeClr val="tx1"/>
                </a:solidFill>
                <a:effectLst/>
                <a:latin typeface="VNI-Times" pitchFamily="2" charset="0"/>
                <a:ea typeface="Times New Roman" pitchFamily="18" charset="0"/>
                <a:cs typeface="Times New Roman" pitchFamily="18" charset="0"/>
              </a:rPr>
              <a:t>V</a:t>
            </a:r>
            <a:r>
              <a:rPr kumimoji="0" lang="en-US" sz="2800" b="0" i="0" u="none" strike="noStrike" cap="none" normalizeH="0" baseline="0" smtClean="0">
                <a:ln>
                  <a:noFill/>
                </a:ln>
                <a:solidFill>
                  <a:schemeClr val="tx1"/>
                </a:solidFill>
                <a:effectLst/>
                <a:latin typeface="VNI-Times" pitchFamily="2" charset="0"/>
                <a:ea typeface="Times New Roman" pitchFamily="18" charset="0"/>
                <a:cs typeface="Times New Roman" pitchFamily="18" charset="0"/>
              </a:rPr>
              <a:t>) naøy quaù nhoû khoâng aûnh höôûng gì. Theá nhöng, khi ñieän aùp nguoàn khoâng lôùn laém, chuùng ta phaûi xeùt ñeán ñieän aùp phaân cöïc thuaän cuûa 2 ñaàu diode.</a:t>
            </a:r>
            <a:endParaRPr kumimoji="0" lang="en-US" sz="2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57697"/>
                                        </p:tgtEl>
                                        <p:attrNameLst>
                                          <p:attrName>style.visibility</p:attrName>
                                        </p:attrNameLst>
                                      </p:cBhvr>
                                      <p:to>
                                        <p:strVal val="visible"/>
                                      </p:to>
                                    </p:set>
                                    <p:animEffect transition="in" filter="checkerboard(across)">
                                      <p:cBhvr>
                                        <p:cTn id="7" dur="500"/>
                                        <p:tgtEl>
                                          <p:spTgt spid="157697"/>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heckerboard(across)">
                                      <p:cBhvr>
                                        <p:cTn id="12" dur="500"/>
                                        <p:tgtEl>
                                          <p:spTgt spid="6"/>
                                        </p:tgtEl>
                                      </p:cBhvr>
                                    </p:animEffect>
                                  </p:childTnLst>
                                </p:cTn>
                              </p:par>
                              <p:par>
                                <p:cTn id="13" presetID="5" presetClass="entr" presetSubtype="10" fill="hold" nodeType="withEffect">
                                  <p:stCondLst>
                                    <p:cond delay="0"/>
                                  </p:stCondLst>
                                  <p:childTnLst>
                                    <p:set>
                                      <p:cBhvr>
                                        <p:cTn id="14" dur="1" fill="hold">
                                          <p:stCondLst>
                                            <p:cond delay="0"/>
                                          </p:stCondLst>
                                        </p:cTn>
                                        <p:tgtEl>
                                          <p:spTgt spid="159745"/>
                                        </p:tgtEl>
                                        <p:attrNameLst>
                                          <p:attrName>style.visibility</p:attrName>
                                        </p:attrNameLst>
                                      </p:cBhvr>
                                      <p:to>
                                        <p:strVal val="visible"/>
                                      </p:to>
                                    </p:set>
                                    <p:animEffect transition="in" filter="checkerboard(across)">
                                      <p:cBhvr>
                                        <p:cTn id="15" dur="500"/>
                                        <p:tgtEl>
                                          <p:spTgt spid="159745"/>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159746"/>
                                        </p:tgtEl>
                                        <p:attrNameLst>
                                          <p:attrName>style.visibility</p:attrName>
                                        </p:attrNameLst>
                                      </p:cBhvr>
                                      <p:to>
                                        <p:strVal val="visible"/>
                                      </p:to>
                                    </p:set>
                                    <p:animEffect transition="in" filter="checkerboard(across)">
                                      <p:cBhvr>
                                        <p:cTn id="20" dur="500"/>
                                        <p:tgtEl>
                                          <p:spTgt spid="1597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697" grpId="0"/>
      <p:bldP spid="6" grpId="0"/>
      <p:bldP spid="15974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7" name="Rectangle 1"/>
          <p:cNvSpPr>
            <a:spLocks noChangeArrowheads="1"/>
          </p:cNvSpPr>
          <p:nvPr/>
        </p:nvSpPr>
        <p:spPr bwMode="auto">
          <a:xfrm>
            <a:off x="1357290" y="-27384"/>
            <a:ext cx="6192721" cy="58477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3200" b="1" i="0" strike="noStrike" cap="none" normalizeH="0" baseline="0" dirty="0" err="1" smtClean="0">
                <a:ln>
                  <a:noFill/>
                </a:ln>
                <a:solidFill>
                  <a:srgbClr val="FF0000"/>
                </a:solidFill>
                <a:effectLst/>
                <a:latin typeface="VNI-Times" pitchFamily="2" charset="0"/>
                <a:ea typeface="Times New Roman" pitchFamily="18" charset="0"/>
                <a:cs typeface="Times New Roman" pitchFamily="18" charset="0"/>
              </a:rPr>
              <a:t>Caùc</a:t>
            </a:r>
            <a:r>
              <a:rPr kumimoji="0" lang="en-US" sz="3200" b="1" i="0" strike="noStrike" cap="none" normalizeH="0" baseline="0" dirty="0" smtClean="0">
                <a:ln>
                  <a:noFill/>
                </a:ln>
                <a:solidFill>
                  <a:srgbClr val="FF0000"/>
                </a:solidFill>
                <a:effectLst/>
                <a:latin typeface="VNI-Times" pitchFamily="2" charset="0"/>
                <a:ea typeface="Times New Roman" pitchFamily="18" charset="0"/>
                <a:cs typeface="Times New Roman" pitchFamily="18" charset="0"/>
              </a:rPr>
              <a:t> </a:t>
            </a:r>
            <a:r>
              <a:rPr kumimoji="0" lang="en-US" sz="3200" b="1" i="0" strike="noStrike" cap="none" normalizeH="0" baseline="0" dirty="0" err="1" smtClean="0">
                <a:ln>
                  <a:noFill/>
                </a:ln>
                <a:solidFill>
                  <a:srgbClr val="FF0000"/>
                </a:solidFill>
                <a:effectLst/>
                <a:latin typeface="VNI-Times" pitchFamily="2" charset="0"/>
                <a:ea typeface="Times New Roman" pitchFamily="18" charset="0"/>
                <a:cs typeface="Times New Roman" pitchFamily="18" charset="0"/>
              </a:rPr>
              <a:t>moâ</a:t>
            </a:r>
            <a:r>
              <a:rPr kumimoji="0" lang="en-US" sz="3200" b="1" i="0" strike="noStrike" cap="none" normalizeH="0" baseline="0" dirty="0" smtClean="0">
                <a:ln>
                  <a:noFill/>
                </a:ln>
                <a:solidFill>
                  <a:srgbClr val="FF0000"/>
                </a:solidFill>
                <a:effectLst/>
                <a:latin typeface="VNI-Times" pitchFamily="2" charset="0"/>
                <a:ea typeface="Times New Roman" pitchFamily="18" charset="0"/>
                <a:cs typeface="Times New Roman" pitchFamily="18" charset="0"/>
              </a:rPr>
              <a:t> </a:t>
            </a:r>
            <a:r>
              <a:rPr kumimoji="0" lang="en-US" sz="3200" b="1" i="0" strike="noStrike" cap="none" normalizeH="0" baseline="0" dirty="0" err="1" smtClean="0">
                <a:ln>
                  <a:noFill/>
                </a:ln>
                <a:solidFill>
                  <a:srgbClr val="FF0000"/>
                </a:solidFill>
                <a:effectLst/>
                <a:latin typeface="VNI-Times" pitchFamily="2" charset="0"/>
                <a:ea typeface="Times New Roman" pitchFamily="18" charset="0"/>
                <a:cs typeface="Times New Roman" pitchFamily="18" charset="0"/>
              </a:rPr>
              <a:t>hình</a:t>
            </a:r>
            <a:r>
              <a:rPr kumimoji="0" lang="en-US" sz="3200" b="1" i="0" strike="noStrike" cap="none" normalizeH="0" baseline="0" dirty="0" smtClean="0">
                <a:ln>
                  <a:noFill/>
                </a:ln>
                <a:solidFill>
                  <a:srgbClr val="FF0000"/>
                </a:solidFill>
                <a:effectLst/>
                <a:latin typeface="VNI-Times" pitchFamily="2" charset="0"/>
                <a:ea typeface="Times New Roman" pitchFamily="18" charset="0"/>
                <a:cs typeface="Times New Roman" pitchFamily="18" charset="0"/>
              </a:rPr>
              <a:t> </a:t>
            </a:r>
            <a:r>
              <a:rPr kumimoji="0" lang="en-US" sz="3200" b="1" i="0" strike="noStrike" cap="none" normalizeH="0" baseline="0" dirty="0" err="1" smtClean="0">
                <a:ln>
                  <a:noFill/>
                </a:ln>
                <a:solidFill>
                  <a:srgbClr val="FF0000"/>
                </a:solidFill>
                <a:effectLst/>
                <a:latin typeface="VNI-Times" pitchFamily="2" charset="0"/>
                <a:ea typeface="Times New Roman" pitchFamily="18" charset="0"/>
                <a:cs typeface="Times New Roman" pitchFamily="18" charset="0"/>
              </a:rPr>
              <a:t>gaàn</a:t>
            </a:r>
            <a:r>
              <a:rPr kumimoji="0" lang="en-US" sz="3200" b="1" i="0" strike="noStrike" cap="none" normalizeH="0" baseline="0" dirty="0" smtClean="0">
                <a:ln>
                  <a:noFill/>
                </a:ln>
                <a:solidFill>
                  <a:srgbClr val="FF0000"/>
                </a:solidFill>
                <a:effectLst/>
                <a:latin typeface="VNI-Times" pitchFamily="2" charset="0"/>
                <a:ea typeface="Times New Roman" pitchFamily="18" charset="0"/>
                <a:cs typeface="Times New Roman" pitchFamily="18" charset="0"/>
              </a:rPr>
              <a:t> </a:t>
            </a:r>
            <a:r>
              <a:rPr kumimoji="0" lang="en-US" sz="3200" b="1" i="0" strike="noStrike" cap="none" normalizeH="0" baseline="0" dirty="0" err="1" smtClean="0">
                <a:ln>
                  <a:noFill/>
                </a:ln>
                <a:solidFill>
                  <a:srgbClr val="FF0000"/>
                </a:solidFill>
                <a:effectLst/>
                <a:latin typeface="VNI-Times" pitchFamily="2" charset="0"/>
                <a:ea typeface="Times New Roman" pitchFamily="18" charset="0"/>
                <a:cs typeface="Times New Roman" pitchFamily="18" charset="0"/>
              </a:rPr>
              <a:t>ñuùng</a:t>
            </a:r>
            <a:r>
              <a:rPr kumimoji="0" lang="en-US" sz="3200" b="1" i="0" strike="noStrike" cap="none" normalizeH="0" baseline="0" dirty="0" smtClean="0">
                <a:ln>
                  <a:noFill/>
                </a:ln>
                <a:solidFill>
                  <a:srgbClr val="FF0000"/>
                </a:solidFill>
                <a:effectLst/>
                <a:latin typeface="VNI-Times" pitchFamily="2" charset="0"/>
                <a:ea typeface="Times New Roman" pitchFamily="18" charset="0"/>
                <a:cs typeface="Times New Roman" pitchFamily="18" charset="0"/>
              </a:rPr>
              <a:t> </a:t>
            </a:r>
            <a:r>
              <a:rPr kumimoji="0" lang="en-US" sz="3200" b="1" i="0" strike="noStrike" cap="none" normalizeH="0" baseline="0" dirty="0" err="1" smtClean="0">
                <a:ln>
                  <a:noFill/>
                </a:ln>
                <a:solidFill>
                  <a:srgbClr val="FF0000"/>
                </a:solidFill>
                <a:effectLst/>
                <a:latin typeface="VNI-Times" pitchFamily="2" charset="0"/>
                <a:ea typeface="Times New Roman" pitchFamily="18" charset="0"/>
                <a:cs typeface="Times New Roman" pitchFamily="18" charset="0"/>
              </a:rPr>
              <a:t>cuûa</a:t>
            </a:r>
            <a:r>
              <a:rPr kumimoji="0" lang="en-US" sz="3200" b="1" i="0" strike="noStrike" cap="none" normalizeH="0" baseline="0" dirty="0" smtClean="0">
                <a:ln>
                  <a:noFill/>
                </a:ln>
                <a:solidFill>
                  <a:srgbClr val="FF0000"/>
                </a:solidFill>
                <a:effectLst/>
                <a:latin typeface="VNI-Times" pitchFamily="2" charset="0"/>
                <a:ea typeface="Times New Roman" pitchFamily="18" charset="0"/>
                <a:cs typeface="Times New Roman" pitchFamily="18" charset="0"/>
              </a:rPr>
              <a:t> diode</a:t>
            </a:r>
            <a:endParaRPr kumimoji="0" lang="en-US" sz="3200" b="0" i="0" u="none" strike="noStrike" cap="none" normalizeH="0" baseline="0" dirty="0" smtClean="0">
              <a:ln>
                <a:noFill/>
              </a:ln>
              <a:solidFill>
                <a:srgbClr val="FF0000"/>
              </a:solidFill>
              <a:effectLst/>
              <a:latin typeface="Arial" pitchFamily="34" charset="0"/>
              <a:cs typeface="Arial" pitchFamily="34" charset="0"/>
            </a:endParaRPr>
          </a:p>
        </p:txBody>
      </p:sp>
      <p:sp>
        <p:nvSpPr>
          <p:cNvPr id="6" name="Rectangle 5"/>
          <p:cNvSpPr/>
          <p:nvPr/>
        </p:nvSpPr>
        <p:spPr>
          <a:xfrm>
            <a:off x="500034" y="476672"/>
            <a:ext cx="4565673" cy="584775"/>
          </a:xfrm>
          <a:prstGeom prst="rect">
            <a:avLst/>
          </a:prstGeom>
        </p:spPr>
        <p:txBody>
          <a:bodyPr wrap="none">
            <a:spAutoFit/>
          </a:bodyPr>
          <a:lstStyle/>
          <a:p>
            <a:r>
              <a:rPr lang="en-US" sz="3200" b="1" u="sng" dirty="0" err="1" smtClean="0">
                <a:solidFill>
                  <a:srgbClr val="0070C0"/>
                </a:solidFill>
                <a:latin typeface="Times New Roman" pitchFamily="18" charset="0"/>
                <a:cs typeface="Times New Roman" pitchFamily="18" charset="0"/>
              </a:rPr>
              <a:t>Mô</a:t>
            </a:r>
            <a:r>
              <a:rPr lang="en-US" sz="3200" b="1" u="sng" dirty="0" smtClean="0">
                <a:solidFill>
                  <a:srgbClr val="0070C0"/>
                </a:solidFill>
                <a:latin typeface="Times New Roman" pitchFamily="18" charset="0"/>
                <a:cs typeface="Times New Roman" pitchFamily="18" charset="0"/>
              </a:rPr>
              <a:t> </a:t>
            </a:r>
            <a:r>
              <a:rPr lang="en-US" sz="3200" b="1" u="sng" dirty="0" err="1" smtClean="0">
                <a:solidFill>
                  <a:srgbClr val="0070C0"/>
                </a:solidFill>
                <a:latin typeface="Times New Roman" pitchFamily="18" charset="0"/>
                <a:cs typeface="Times New Roman" pitchFamily="18" charset="0"/>
              </a:rPr>
              <a:t>hình</a:t>
            </a:r>
            <a:r>
              <a:rPr lang="en-US" sz="3200" b="1" u="sng" dirty="0" smtClean="0">
                <a:solidFill>
                  <a:srgbClr val="0070C0"/>
                </a:solidFill>
                <a:latin typeface="Times New Roman" pitchFamily="18" charset="0"/>
                <a:cs typeface="Times New Roman" pitchFamily="18" charset="0"/>
              </a:rPr>
              <a:t> </a:t>
            </a:r>
            <a:r>
              <a:rPr lang="en-US" sz="3200" b="1" u="sng" dirty="0" err="1" smtClean="0">
                <a:solidFill>
                  <a:srgbClr val="0070C0"/>
                </a:solidFill>
                <a:latin typeface="Times New Roman" pitchFamily="18" charset="0"/>
                <a:cs typeface="Times New Roman" pitchFamily="18" charset="0"/>
              </a:rPr>
              <a:t>gần</a:t>
            </a:r>
            <a:r>
              <a:rPr lang="en-US" sz="3200" b="1" u="sng" dirty="0" smtClean="0">
                <a:solidFill>
                  <a:srgbClr val="0070C0"/>
                </a:solidFill>
                <a:latin typeface="Times New Roman" pitchFamily="18" charset="0"/>
                <a:cs typeface="Times New Roman" pitchFamily="18" charset="0"/>
              </a:rPr>
              <a:t> </a:t>
            </a:r>
            <a:r>
              <a:rPr lang="en-US" sz="3200" b="1" u="sng" dirty="0" err="1" smtClean="0">
                <a:solidFill>
                  <a:srgbClr val="0070C0"/>
                </a:solidFill>
                <a:latin typeface="Times New Roman" pitchFamily="18" charset="0"/>
                <a:cs typeface="Times New Roman" pitchFamily="18" charset="0"/>
              </a:rPr>
              <a:t>đúng</a:t>
            </a:r>
            <a:r>
              <a:rPr lang="en-US" sz="3200" b="1" u="sng" dirty="0" smtClean="0">
                <a:solidFill>
                  <a:srgbClr val="0070C0"/>
                </a:solidFill>
                <a:latin typeface="Times New Roman" pitchFamily="18" charset="0"/>
                <a:cs typeface="Times New Roman" pitchFamily="18" charset="0"/>
              </a:rPr>
              <a:t> </a:t>
            </a:r>
            <a:r>
              <a:rPr lang="en-US" sz="3200" b="1" u="sng" dirty="0" err="1" smtClean="0">
                <a:solidFill>
                  <a:srgbClr val="0070C0"/>
                </a:solidFill>
                <a:latin typeface="Times New Roman" pitchFamily="18" charset="0"/>
                <a:cs typeface="Times New Roman" pitchFamily="18" charset="0"/>
              </a:rPr>
              <a:t>thứ</a:t>
            </a:r>
            <a:r>
              <a:rPr lang="en-US" sz="3200" b="1" u="sng" dirty="0" smtClean="0">
                <a:solidFill>
                  <a:srgbClr val="0070C0"/>
                </a:solidFill>
                <a:latin typeface="Times New Roman" pitchFamily="18" charset="0"/>
                <a:cs typeface="Times New Roman" pitchFamily="18" charset="0"/>
              </a:rPr>
              <a:t> 3:</a:t>
            </a:r>
            <a:endParaRPr lang="vi-VN" sz="3200" dirty="0">
              <a:solidFill>
                <a:srgbClr val="0070C0"/>
              </a:solidFill>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2"/>
          <a:srcRect/>
          <a:stretch>
            <a:fillRect/>
          </a:stretch>
        </p:blipFill>
        <p:spPr bwMode="auto">
          <a:xfrm>
            <a:off x="256431" y="1052736"/>
            <a:ext cx="8553213" cy="3194093"/>
          </a:xfrm>
          <a:prstGeom prst="rect">
            <a:avLst/>
          </a:prstGeom>
          <a:noFill/>
          <a:ln w="9525">
            <a:noFill/>
            <a:miter lim="800000"/>
            <a:headEnd/>
            <a:tailEnd/>
          </a:ln>
          <a:effectLst/>
        </p:spPr>
      </p:pic>
      <p:sp>
        <p:nvSpPr>
          <p:cNvPr id="1028" name="Rectangle 4"/>
          <p:cNvSpPr>
            <a:spLocks noChangeArrowheads="1"/>
          </p:cNvSpPr>
          <p:nvPr/>
        </p:nvSpPr>
        <p:spPr bwMode="auto">
          <a:xfrm>
            <a:off x="0" y="4221088"/>
            <a:ext cx="9144000" cy="261610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Moâ</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hình</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này</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laø</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moät</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coâng</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taéc</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maéc</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noái</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tieáp</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vôùi</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nguoàn</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pin 0,7</a:t>
            </a:r>
            <a:r>
              <a:rPr kumimoji="0" lang="en-US" sz="2800" b="0" i="0" u="none" strike="noStrike" cap="none" normalizeH="0" baseline="30000" dirty="0" smtClean="0">
                <a:ln>
                  <a:noFill/>
                </a:ln>
                <a:solidFill>
                  <a:schemeClr val="tx1"/>
                </a:solidFill>
                <a:effectLst/>
                <a:latin typeface="VNI-Times" pitchFamily="2" charset="0"/>
                <a:ea typeface="Times New Roman" pitchFamily="18" charset="0"/>
                <a:cs typeface="Times New Roman" pitchFamily="18" charset="0"/>
              </a:rPr>
              <a:t>V</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(Si)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vaø</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ñieän</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trôû</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tòan</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khoái</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r</a:t>
            </a:r>
            <a:r>
              <a:rPr kumimoji="0" lang="en-US" sz="2800" b="0" i="0" u="none" strike="noStrike" cap="none" normalizeH="0" baseline="-30000" dirty="0" err="1" smtClean="0">
                <a:ln>
                  <a:noFill/>
                </a:ln>
                <a:solidFill>
                  <a:schemeClr val="tx1"/>
                </a:solidFill>
                <a:effectLst/>
                <a:latin typeface="VNI-Times" pitchFamily="2" charset="0"/>
                <a:ea typeface="Times New Roman" pitchFamily="18" charset="0"/>
                <a:cs typeface="Times New Roman" pitchFamily="18" charset="0"/>
              </a:rPr>
              <a:t>D</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Sau</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khi</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ñieän</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aùp</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nguoàn</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vöôït</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khoûi</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ñieän</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theá</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raøo</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doøng</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ñieän</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qua diode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gaây</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suït</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aùp</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một</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khoaûng</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I</a:t>
            </a:r>
            <a:r>
              <a:rPr kumimoji="0" lang="en-US" sz="2800" b="0" i="0" u="none" strike="noStrike" cap="none" normalizeH="0" baseline="-30000" dirty="0" err="1" smtClean="0">
                <a:ln>
                  <a:noFill/>
                </a:ln>
                <a:solidFill>
                  <a:schemeClr val="tx1"/>
                </a:solidFill>
                <a:effectLst/>
                <a:latin typeface="VNI-Times" pitchFamily="2" charset="0"/>
                <a:ea typeface="Times New Roman" pitchFamily="18" charset="0"/>
                <a:cs typeface="Times New Roman" pitchFamily="18" charset="0"/>
              </a:rPr>
              <a:t>D</a:t>
            </a:r>
            <a:r>
              <a:rPr lang="en-US" sz="2800" dirty="0" err="1" smtClean="0">
                <a:latin typeface="VNI-Times" pitchFamily="2" charset="0"/>
                <a:ea typeface="Times New Roman" pitchFamily="18" charset="0"/>
                <a:cs typeface="Times New Roman" pitchFamily="18" charset="0"/>
              </a:rPr>
              <a:t>.</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r</a:t>
            </a:r>
            <a:r>
              <a:rPr kumimoji="0" lang="en-US" sz="2800" b="0" i="0" u="none" strike="noStrike" cap="none" normalizeH="0" baseline="-30000" dirty="0" err="1" smtClean="0">
                <a:ln>
                  <a:noFill/>
                </a:ln>
                <a:solidFill>
                  <a:schemeClr val="tx1"/>
                </a:solidFill>
                <a:effectLst/>
                <a:latin typeface="VNI-Times" pitchFamily="2" charset="0"/>
                <a:ea typeface="Times New Roman" pitchFamily="18" charset="0"/>
                <a:cs typeface="Times New Roman" pitchFamily="18" charset="0"/>
              </a:rPr>
              <a:t>D</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ngang</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qua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ñieän</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trôû</a:t>
            </a:r>
            <a:r>
              <a:rPr kumimoji="0" lang="en-US" sz="2800" b="0" i="0" u="none" strike="noStrike" cap="none" normalizeH="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toøan</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khoái</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Do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ñoù</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toång</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ñieän</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aùp</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 qua diode Si </a:t>
            </a:r>
            <a:r>
              <a:rPr kumimoji="0" lang="en-US" sz="2800" b="0" i="0" u="none" strike="noStrike" cap="none" normalizeH="0" baseline="0" dirty="0" err="1" smtClean="0">
                <a:ln>
                  <a:noFill/>
                </a:ln>
                <a:solidFill>
                  <a:schemeClr val="tx1"/>
                </a:solidFill>
                <a:effectLst/>
                <a:latin typeface="VNI-Times" pitchFamily="2" charset="0"/>
                <a:ea typeface="Times New Roman" pitchFamily="18" charset="0"/>
                <a:cs typeface="Times New Roman" pitchFamily="18" charset="0"/>
              </a:rPr>
              <a:t>baèng</a:t>
            </a:r>
            <a:r>
              <a:rPr kumimoji="0" lang="en-US" sz="2800" b="0" i="0" u="none" strike="noStrike" cap="none" normalizeH="0" baseline="0" dirty="0" smtClean="0">
                <a:ln>
                  <a:noFill/>
                </a:ln>
                <a:solidFill>
                  <a:schemeClr val="tx1"/>
                </a:solidFill>
                <a:effectLst/>
                <a:latin typeface="VNI-Times" pitchFamily="2" charset="0"/>
                <a:ea typeface="Times New Roman" pitchFamily="18" charset="0"/>
                <a:cs typeface="Times New Roman" pitchFamily="18" charset="0"/>
              </a:rPr>
              <a:t>:</a:t>
            </a:r>
            <a:endParaRPr kumimoji="0" lang="vi-VN"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1036" name="Picture 12"/>
          <p:cNvPicPr>
            <a:picLocks noChangeAspect="1" noChangeArrowheads="1"/>
          </p:cNvPicPr>
          <p:nvPr/>
        </p:nvPicPr>
        <p:blipFill>
          <a:blip r:embed="rId3"/>
          <a:srcRect/>
          <a:stretch>
            <a:fillRect/>
          </a:stretch>
        </p:blipFill>
        <p:spPr bwMode="auto">
          <a:xfrm>
            <a:off x="3911298" y="6165305"/>
            <a:ext cx="3108974" cy="692696"/>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57697"/>
                                        </p:tgtEl>
                                        <p:attrNameLst>
                                          <p:attrName>style.visibility</p:attrName>
                                        </p:attrNameLst>
                                      </p:cBhvr>
                                      <p:to>
                                        <p:strVal val="visible"/>
                                      </p:to>
                                    </p:set>
                                    <p:animEffect transition="in" filter="checkerboard(across)">
                                      <p:cBhvr>
                                        <p:cTn id="7" dur="500"/>
                                        <p:tgtEl>
                                          <p:spTgt spid="157697"/>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heckerboard(across)">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Effect transition="in" filter="checkerboard(across)">
                                      <p:cBhvr>
                                        <p:cTn id="17" dur="500"/>
                                        <p:tgtEl>
                                          <p:spTgt spid="1026"/>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1028"/>
                                        </p:tgtEl>
                                        <p:attrNameLst>
                                          <p:attrName>style.visibility</p:attrName>
                                        </p:attrNameLst>
                                      </p:cBhvr>
                                      <p:to>
                                        <p:strVal val="visible"/>
                                      </p:to>
                                    </p:set>
                                    <p:animEffect transition="in" filter="checkerboard(across)">
                                      <p:cBhvr>
                                        <p:cTn id="22" dur="500"/>
                                        <p:tgtEl>
                                          <p:spTgt spid="1028"/>
                                        </p:tgtEl>
                                      </p:cBhvr>
                                    </p:animEffect>
                                  </p:childTnLst>
                                </p:cTn>
                              </p:par>
                              <p:par>
                                <p:cTn id="23" presetID="5" presetClass="entr" presetSubtype="10" fill="hold" nodeType="withEffect">
                                  <p:stCondLst>
                                    <p:cond delay="0"/>
                                  </p:stCondLst>
                                  <p:childTnLst>
                                    <p:set>
                                      <p:cBhvr>
                                        <p:cTn id="24" dur="1" fill="hold">
                                          <p:stCondLst>
                                            <p:cond delay="0"/>
                                          </p:stCondLst>
                                        </p:cTn>
                                        <p:tgtEl>
                                          <p:spTgt spid="1036"/>
                                        </p:tgtEl>
                                        <p:attrNameLst>
                                          <p:attrName>style.visibility</p:attrName>
                                        </p:attrNameLst>
                                      </p:cBhvr>
                                      <p:to>
                                        <p:strVal val="visible"/>
                                      </p:to>
                                    </p:set>
                                    <p:animEffect transition="in" filter="checkerboard(across)">
                                      <p:cBhvr>
                                        <p:cTn id="25" dur="500"/>
                                        <p:tgtEl>
                                          <p:spTgt spid="10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697" grpId="0"/>
      <p:bldP spid="6" grpId="0"/>
      <p:bldP spid="102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half" idx="1"/>
          </p:nvPr>
        </p:nvSpPr>
        <p:spPr>
          <a:xfrm>
            <a:off x="-357222" y="642918"/>
            <a:ext cx="4500594" cy="5738410"/>
          </a:xfrm>
        </p:spPr>
        <p:txBody>
          <a:bodyPr>
            <a:normAutofit/>
          </a:bodyPr>
          <a:lstStyle/>
          <a:p>
            <a:pPr lvl="1"/>
            <a:r>
              <a:rPr lang="en-US" sz="2000" smtClean="0">
                <a:latin typeface="Times New Roman" pitchFamily="18" charset="0"/>
                <a:cs typeface="Times New Roman" pitchFamily="18" charset="0"/>
              </a:rPr>
              <a:t>Đặc tính động </a:t>
            </a:r>
            <a:r>
              <a:rPr lang="en-US" sz="2000" i="1" smtClean="0">
                <a:latin typeface="Times New Roman" pitchFamily="18" charset="0"/>
                <a:cs typeface="Times New Roman" pitchFamily="18" charset="0"/>
              </a:rPr>
              <a:t>u</a:t>
            </a:r>
            <a:r>
              <a:rPr lang="en-US" sz="2000" i="1" baseline="-25000" smtClean="0">
                <a:latin typeface="Times New Roman" pitchFamily="18" charset="0"/>
                <a:cs typeface="Times New Roman" pitchFamily="18" charset="0"/>
              </a:rPr>
              <a:t>D</a:t>
            </a:r>
            <a:r>
              <a:rPr lang="en-US" sz="2000" i="1" smtClean="0">
                <a:latin typeface="Times New Roman" pitchFamily="18" charset="0"/>
                <a:cs typeface="Times New Roman" pitchFamily="18" charset="0"/>
              </a:rPr>
              <a:t>(t), i</a:t>
            </a:r>
            <a:r>
              <a:rPr lang="en-US" sz="2000" i="1" baseline="-25000" smtClean="0">
                <a:latin typeface="Times New Roman" pitchFamily="18" charset="0"/>
                <a:cs typeface="Times New Roman" pitchFamily="18" charset="0"/>
              </a:rPr>
              <a:t>D</a:t>
            </a:r>
            <a:r>
              <a:rPr lang="en-US" sz="2000" i="1" smtClean="0">
                <a:latin typeface="Times New Roman" pitchFamily="18" charset="0"/>
                <a:cs typeface="Times New Roman" pitchFamily="18" charset="0"/>
              </a:rPr>
              <a:t>(t)</a:t>
            </a:r>
            <a:r>
              <a:rPr lang="en-US" sz="2000" smtClean="0">
                <a:latin typeface="Times New Roman" pitchFamily="18" charset="0"/>
                <a:cs typeface="Times New Roman" pitchFamily="18" charset="0"/>
              </a:rPr>
              <a:t>, </a:t>
            </a:r>
          </a:p>
          <a:p>
            <a:pPr lvl="1"/>
            <a:endParaRPr lang="en-US" sz="2000" baseline="30000" smtClean="0">
              <a:latin typeface="Times New Roman" pitchFamily="18" charset="0"/>
              <a:cs typeface="Times New Roman" pitchFamily="18" charset="0"/>
            </a:endParaRPr>
          </a:p>
          <a:p>
            <a:pPr lvl="1"/>
            <a:endParaRPr lang="en-US" sz="2000" smtClean="0">
              <a:latin typeface="Times New Roman" pitchFamily="18" charset="0"/>
              <a:cs typeface="Times New Roman" pitchFamily="18" charset="0"/>
            </a:endParaRPr>
          </a:p>
          <a:p>
            <a:pPr lvl="1"/>
            <a:endParaRPr lang="vi-VN" sz="2000" smtClean="0">
              <a:latin typeface="Times New Roman" pitchFamily="18" charset="0"/>
              <a:cs typeface="Times New Roman" pitchFamily="18" charset="0"/>
            </a:endParaRPr>
          </a:p>
          <a:p>
            <a:endParaRPr lang="vi-VN" sz="2000"/>
          </a:p>
        </p:txBody>
      </p:sp>
      <p:pic>
        <p:nvPicPr>
          <p:cNvPr id="48130" name="Picture 2"/>
          <p:cNvPicPr>
            <a:picLocks noChangeAspect="1" noChangeArrowheads="1"/>
          </p:cNvPicPr>
          <p:nvPr/>
        </p:nvPicPr>
        <p:blipFill>
          <a:blip r:embed="rId2" cstate="print"/>
          <a:srcRect/>
          <a:stretch>
            <a:fillRect/>
          </a:stretch>
        </p:blipFill>
        <p:spPr bwMode="auto">
          <a:xfrm>
            <a:off x="57159" y="1053959"/>
            <a:ext cx="4229089" cy="4268247"/>
          </a:xfrm>
          <a:prstGeom prst="rect">
            <a:avLst/>
          </a:prstGeom>
          <a:noFill/>
          <a:ln w="9525">
            <a:noFill/>
            <a:miter lim="800000"/>
            <a:headEnd/>
            <a:tailEnd/>
          </a:ln>
        </p:spPr>
      </p:pic>
      <p:pic>
        <p:nvPicPr>
          <p:cNvPr id="48131" name="Picture 3"/>
          <p:cNvPicPr>
            <a:picLocks noChangeAspect="1" noChangeArrowheads="1"/>
          </p:cNvPicPr>
          <p:nvPr/>
        </p:nvPicPr>
        <p:blipFill>
          <a:blip r:embed="rId3" cstate="print"/>
          <a:srcRect/>
          <a:stretch>
            <a:fillRect/>
          </a:stretch>
        </p:blipFill>
        <p:spPr bwMode="auto">
          <a:xfrm>
            <a:off x="4311619" y="785794"/>
            <a:ext cx="4608132" cy="4786346"/>
          </a:xfrm>
          <a:prstGeom prst="rect">
            <a:avLst/>
          </a:prstGeom>
          <a:noFill/>
          <a:ln w="9525">
            <a:noFill/>
            <a:miter lim="800000"/>
            <a:headEnd/>
            <a:tailEnd/>
          </a:ln>
        </p:spPr>
      </p:pic>
      <p:sp>
        <p:nvSpPr>
          <p:cNvPr id="10" name="TextBox 9"/>
          <p:cNvSpPr txBox="1"/>
          <p:nvPr/>
        </p:nvSpPr>
        <p:spPr>
          <a:xfrm>
            <a:off x="0" y="5715016"/>
            <a:ext cx="4429124" cy="1015663"/>
          </a:xfrm>
          <a:prstGeom prst="rect">
            <a:avLst/>
          </a:prstGeom>
          <a:noFill/>
        </p:spPr>
        <p:txBody>
          <a:bodyPr wrap="square" rtlCol="0">
            <a:spAutoFit/>
          </a:bodyPr>
          <a:lstStyle/>
          <a:p>
            <a:r>
              <a:rPr lang="en-US" sz="2000" smtClean="0">
                <a:latin typeface="Times New Roman" pitchFamily="18" charset="0"/>
                <a:cs typeface="Times New Roman" pitchFamily="18" charset="0"/>
              </a:rPr>
              <a:t>Khi mở: điện áp </a:t>
            </a:r>
            <a:r>
              <a:rPr lang="en-US" sz="2000" i="1" smtClean="0">
                <a:latin typeface="Times New Roman" pitchFamily="18" charset="0"/>
                <a:cs typeface="Times New Roman" pitchFamily="18" charset="0"/>
              </a:rPr>
              <a:t>u</a:t>
            </a:r>
            <a:r>
              <a:rPr lang="en-US" sz="2000" i="1" baseline="-25000" smtClean="0">
                <a:latin typeface="Times New Roman" pitchFamily="18" charset="0"/>
                <a:cs typeface="Times New Roman" pitchFamily="18" charset="0"/>
              </a:rPr>
              <a:t>Fr</a:t>
            </a:r>
            <a:r>
              <a:rPr lang="en-US" sz="2000" i="1" smtClean="0">
                <a:latin typeface="Times New Roman" pitchFamily="18" charset="0"/>
                <a:cs typeface="Times New Roman" pitchFamily="18" charset="0"/>
              </a:rPr>
              <a:t> </a:t>
            </a:r>
            <a:r>
              <a:rPr lang="en-US" sz="2000" smtClean="0">
                <a:latin typeface="Times New Roman" pitchFamily="18" charset="0"/>
                <a:cs typeface="Times New Roman" pitchFamily="18" charset="0"/>
              </a:rPr>
              <a:t>lớn lên đến vài V trước khi trở về giá trị điện áp thuận cỡ 1 – 1,5V do vùng n- còn thiếu điện tích</a:t>
            </a:r>
            <a:endParaRPr lang="vi-VN" sz="2000">
              <a:latin typeface="Times New Roman" pitchFamily="18" charset="0"/>
              <a:cs typeface="Times New Roman" pitchFamily="18" charset="0"/>
            </a:endParaRPr>
          </a:p>
        </p:txBody>
      </p:sp>
      <p:sp>
        <p:nvSpPr>
          <p:cNvPr id="12" name="TextBox 11"/>
          <p:cNvSpPr txBox="1"/>
          <p:nvPr/>
        </p:nvSpPr>
        <p:spPr>
          <a:xfrm>
            <a:off x="4929190" y="5715016"/>
            <a:ext cx="4000528" cy="1015663"/>
          </a:xfrm>
          <a:prstGeom prst="rect">
            <a:avLst/>
          </a:prstGeom>
          <a:noFill/>
        </p:spPr>
        <p:txBody>
          <a:bodyPr wrap="square" rtlCol="0">
            <a:spAutoFit/>
          </a:bodyPr>
          <a:lstStyle/>
          <a:p>
            <a:r>
              <a:rPr lang="en-US" sz="2000" smtClean="0">
                <a:latin typeface="Times New Roman" pitchFamily="18" charset="0"/>
                <a:cs typeface="Times New Roman" pitchFamily="18" charset="0"/>
              </a:rPr>
              <a:t>Khi khóa: dòng về đến 0, sau đó tiếp tục tăng theo chiều ngược với tốc độ di</a:t>
            </a:r>
            <a:r>
              <a:rPr lang="en-US" sz="2000" baseline="-25000" smtClean="0">
                <a:latin typeface="Times New Roman" pitchFamily="18" charset="0"/>
                <a:cs typeface="Times New Roman" pitchFamily="18" charset="0"/>
              </a:rPr>
              <a:t>r</a:t>
            </a:r>
            <a:r>
              <a:rPr lang="en-US" sz="2000" smtClean="0">
                <a:latin typeface="Times New Roman" pitchFamily="18" charset="0"/>
                <a:cs typeface="Times New Roman" pitchFamily="18" charset="0"/>
              </a:rPr>
              <a:t>/dt đến giá trị I</a:t>
            </a:r>
            <a:r>
              <a:rPr lang="en-US" sz="2000" baseline="-25000" smtClean="0">
                <a:latin typeface="Times New Roman" pitchFamily="18" charset="0"/>
                <a:cs typeface="Times New Roman" pitchFamily="18" charset="0"/>
              </a:rPr>
              <a:t>rr</a:t>
            </a:r>
            <a:r>
              <a:rPr lang="en-US" sz="2000" smtClean="0">
                <a:latin typeface="Times New Roman" pitchFamily="18" charset="0"/>
                <a:cs typeface="Times New Roman" pitchFamily="18" charset="0"/>
              </a:rPr>
              <a:t> rồi về bằng 0.</a:t>
            </a:r>
            <a:endParaRPr lang="vi-VN" sz="2000">
              <a:latin typeface="Times New Roman" pitchFamily="18" charset="0"/>
              <a:cs typeface="Times New Roman" pitchFamily="18" charset="0"/>
            </a:endParaRPr>
          </a:p>
        </p:txBody>
      </p:sp>
      <p:sp>
        <p:nvSpPr>
          <p:cNvPr id="13" name="Rounded Rectangular Callout 12"/>
          <p:cNvSpPr/>
          <p:nvPr/>
        </p:nvSpPr>
        <p:spPr>
          <a:xfrm>
            <a:off x="6876256" y="1628800"/>
            <a:ext cx="1728192" cy="576064"/>
          </a:xfrm>
          <a:prstGeom prst="wedgeRoundRectCallout">
            <a:avLst>
              <a:gd name="adj1" fmla="val -48642"/>
              <a:gd name="adj2" fmla="val 175089"/>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t>Điện tích phục hồi Q</a:t>
            </a:r>
            <a:r>
              <a:rPr lang="en-US" baseline="-25000" smtClean="0"/>
              <a:t>rr</a:t>
            </a:r>
            <a:endParaRPr lang="vi-VN" baseline="-25000"/>
          </a:p>
        </p:txBody>
      </p:sp>
      <p:sp>
        <p:nvSpPr>
          <p:cNvPr id="14" name="Rounded Rectangular Callout 13"/>
          <p:cNvSpPr/>
          <p:nvPr/>
        </p:nvSpPr>
        <p:spPr>
          <a:xfrm>
            <a:off x="7452320" y="3717032"/>
            <a:ext cx="1691680" cy="576064"/>
          </a:xfrm>
          <a:prstGeom prst="wedgeRoundRectCallout">
            <a:avLst>
              <a:gd name="adj1" fmla="val -72066"/>
              <a:gd name="adj2" fmla="val -27942"/>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t>Thời gian phục hồi t</a:t>
            </a:r>
            <a:r>
              <a:rPr lang="en-US" baseline="-25000" smtClean="0"/>
              <a:t>rr</a:t>
            </a:r>
            <a:endParaRPr lang="vi-VN" baseline="-25000"/>
          </a:p>
        </p:txBody>
      </p:sp>
      <p:sp>
        <p:nvSpPr>
          <p:cNvPr id="16" name="Rectangle 15"/>
          <p:cNvSpPr/>
          <p:nvPr/>
        </p:nvSpPr>
        <p:spPr>
          <a:xfrm>
            <a:off x="428596" y="0"/>
            <a:ext cx="6245621" cy="584775"/>
          </a:xfrm>
          <a:prstGeom prst="rect">
            <a:avLst/>
          </a:prstGeom>
        </p:spPr>
        <p:txBody>
          <a:bodyPr wrap="none">
            <a:spAutoFit/>
          </a:bodyPr>
          <a:lstStyle/>
          <a:p>
            <a:r>
              <a:rPr lang="en-US" sz="3200" b="1" smtClean="0">
                <a:solidFill>
                  <a:schemeClr val="accent6">
                    <a:lumMod val="75000"/>
                  </a:schemeClr>
                </a:solidFill>
                <a:latin typeface="Times New Roman" pitchFamily="18" charset="0"/>
                <a:cs typeface="Times New Roman" pitchFamily="18" charset="0"/>
              </a:rPr>
              <a:t>1.1.4- </a:t>
            </a:r>
            <a:r>
              <a:rPr lang="en-US" sz="3200" b="1" u="sng" smtClean="0">
                <a:solidFill>
                  <a:schemeClr val="accent6">
                    <a:lumMod val="75000"/>
                  </a:schemeClr>
                </a:solidFill>
                <a:latin typeface="Times New Roman" pitchFamily="18" charset="0"/>
                <a:cs typeface="Times New Roman" pitchFamily="18" charset="0"/>
              </a:rPr>
              <a:t>Đặc tính đóng cắt của diode</a:t>
            </a:r>
            <a:r>
              <a:rPr lang="en-US" sz="3200" b="1" smtClean="0">
                <a:solidFill>
                  <a:schemeClr val="accent6">
                    <a:lumMod val="75000"/>
                  </a:schemeClr>
                </a:solidFill>
                <a:latin typeface="Times New Roman" pitchFamily="18" charset="0"/>
                <a:cs typeface="Times New Roman" pitchFamily="18"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heckerboard(across)">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checkerboard(across)">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48130"/>
                                        </p:tgtEl>
                                        <p:attrNameLst>
                                          <p:attrName>style.visibility</p:attrName>
                                        </p:attrNameLst>
                                      </p:cBhvr>
                                      <p:to>
                                        <p:strVal val="visible"/>
                                      </p:to>
                                    </p:set>
                                    <p:animEffect transition="in" filter="checkerboard(across)">
                                      <p:cBhvr>
                                        <p:cTn id="17" dur="500"/>
                                        <p:tgtEl>
                                          <p:spTgt spid="48130"/>
                                        </p:tgtEl>
                                      </p:cBhvr>
                                    </p:animEffect>
                                  </p:childTnLst>
                                </p:cTn>
                              </p:par>
                              <p:par>
                                <p:cTn id="18" presetID="5" presetClass="entr" presetSubtype="10"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checkerboard(across)">
                                      <p:cBhvr>
                                        <p:cTn id="20" dur="500"/>
                                        <p:tgtEl>
                                          <p:spTgt spid="10"/>
                                        </p:tgtEl>
                                      </p:cBhvr>
                                    </p:animEffect>
                                  </p:childTnLst>
                                </p:cTn>
                              </p:par>
                              <p:par>
                                <p:cTn id="21" presetID="5" presetClass="entr" presetSubtype="10" fill="hold" nodeType="withEffect">
                                  <p:stCondLst>
                                    <p:cond delay="0"/>
                                  </p:stCondLst>
                                  <p:childTnLst>
                                    <p:set>
                                      <p:cBhvr>
                                        <p:cTn id="22" dur="1" fill="hold">
                                          <p:stCondLst>
                                            <p:cond delay="0"/>
                                          </p:stCondLst>
                                        </p:cTn>
                                        <p:tgtEl>
                                          <p:spTgt spid="48131"/>
                                        </p:tgtEl>
                                        <p:attrNameLst>
                                          <p:attrName>style.visibility</p:attrName>
                                        </p:attrNameLst>
                                      </p:cBhvr>
                                      <p:to>
                                        <p:strVal val="visible"/>
                                      </p:to>
                                    </p:set>
                                    <p:animEffect transition="in" filter="checkerboard(across)">
                                      <p:cBhvr>
                                        <p:cTn id="23" dur="500"/>
                                        <p:tgtEl>
                                          <p:spTgt spid="48131"/>
                                        </p:tgtEl>
                                      </p:cBhvr>
                                    </p:animEffect>
                                  </p:childTnLst>
                                </p:cTn>
                              </p:par>
                              <p:par>
                                <p:cTn id="24" presetID="5" presetClass="entr" presetSubtype="10"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checkerboard(across)">
                                      <p:cBhvr>
                                        <p:cTn id="26" dur="500"/>
                                        <p:tgtEl>
                                          <p:spTgt spid="12"/>
                                        </p:tgtEl>
                                      </p:cBhvr>
                                    </p:animEffect>
                                  </p:childTnLst>
                                </p:cTn>
                              </p:par>
                              <p:par>
                                <p:cTn id="27" presetID="5" presetClass="entr" presetSubtype="10"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checkerboard(across)">
                                      <p:cBhvr>
                                        <p:cTn id="29" dur="500"/>
                                        <p:tgtEl>
                                          <p:spTgt spid="13"/>
                                        </p:tgtEl>
                                      </p:cBhvr>
                                    </p:animEffect>
                                  </p:childTnLst>
                                </p:cTn>
                              </p:par>
                              <p:par>
                                <p:cTn id="30" presetID="5" presetClass="entr" presetSubtype="10"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checkerboard(across)">
                                      <p:cBhvr>
                                        <p:cTn id="3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0" grpId="0"/>
      <p:bldP spid="12" grpId="0"/>
      <p:bldP spid="13" grpId="0" animBg="1"/>
      <p:bldP spid="14" grpId="0" animBg="1"/>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half" idx="1"/>
          </p:nvPr>
        </p:nvSpPr>
        <p:spPr>
          <a:xfrm>
            <a:off x="-285784" y="928670"/>
            <a:ext cx="3851920" cy="5325742"/>
          </a:xfrm>
        </p:spPr>
        <p:txBody>
          <a:bodyPr>
            <a:normAutofit fontScale="62500" lnSpcReduction="20000"/>
          </a:bodyPr>
          <a:lstStyle/>
          <a:p>
            <a:pPr lvl="1">
              <a:buFontTx/>
              <a:buChar char="-"/>
            </a:pPr>
            <a:r>
              <a:rPr lang="en-US" sz="4500" dirty="0" err="1" smtClean="0">
                <a:latin typeface="Times New Roman" pitchFamily="18" charset="0"/>
                <a:cs typeface="Times New Roman" pitchFamily="18" charset="0"/>
              </a:rPr>
              <a:t>Giá</a:t>
            </a:r>
            <a:r>
              <a:rPr lang="en-US" sz="4500" dirty="0" smtClean="0">
                <a:latin typeface="Times New Roman" pitchFamily="18" charset="0"/>
                <a:cs typeface="Times New Roman" pitchFamily="18" charset="0"/>
              </a:rPr>
              <a:t> </a:t>
            </a:r>
            <a:r>
              <a:rPr lang="en-US" sz="4500" dirty="0" err="1" smtClean="0">
                <a:latin typeface="Times New Roman" pitchFamily="18" charset="0"/>
                <a:cs typeface="Times New Roman" pitchFamily="18" charset="0"/>
              </a:rPr>
              <a:t>trị</a:t>
            </a:r>
            <a:r>
              <a:rPr lang="en-US" sz="4500" dirty="0" smtClean="0">
                <a:latin typeface="Times New Roman" pitchFamily="18" charset="0"/>
                <a:cs typeface="Times New Roman" pitchFamily="18" charset="0"/>
              </a:rPr>
              <a:t> </a:t>
            </a:r>
            <a:r>
              <a:rPr lang="en-US" sz="4500" dirty="0" err="1" smtClean="0">
                <a:latin typeface="Times New Roman" pitchFamily="18" charset="0"/>
                <a:cs typeface="Times New Roman" pitchFamily="18" charset="0"/>
              </a:rPr>
              <a:t>dòng</a:t>
            </a:r>
            <a:r>
              <a:rPr lang="en-US" sz="4500" dirty="0" smtClean="0">
                <a:latin typeface="Times New Roman" pitchFamily="18" charset="0"/>
                <a:cs typeface="Times New Roman" pitchFamily="18" charset="0"/>
              </a:rPr>
              <a:t> </a:t>
            </a:r>
            <a:r>
              <a:rPr lang="en-US" sz="4500" dirty="0" err="1" smtClean="0">
                <a:latin typeface="Times New Roman" pitchFamily="18" charset="0"/>
                <a:cs typeface="Times New Roman" pitchFamily="18" charset="0"/>
              </a:rPr>
              <a:t>trung</a:t>
            </a:r>
            <a:r>
              <a:rPr lang="en-US" sz="4500" dirty="0" smtClean="0">
                <a:latin typeface="Times New Roman" pitchFamily="18" charset="0"/>
                <a:cs typeface="Times New Roman" pitchFamily="18" charset="0"/>
              </a:rPr>
              <a:t> </a:t>
            </a:r>
            <a:r>
              <a:rPr lang="en-US" sz="4500" dirty="0" err="1" smtClean="0">
                <a:latin typeface="Times New Roman" pitchFamily="18" charset="0"/>
                <a:cs typeface="Times New Roman" pitchFamily="18" charset="0"/>
              </a:rPr>
              <a:t>bình</a:t>
            </a:r>
            <a:r>
              <a:rPr lang="en-US" sz="4500" dirty="0" smtClean="0">
                <a:latin typeface="Times New Roman" pitchFamily="18" charset="0"/>
                <a:cs typeface="Times New Roman" pitchFamily="18" charset="0"/>
              </a:rPr>
              <a:t> </a:t>
            </a:r>
            <a:r>
              <a:rPr lang="en-US" sz="4500" dirty="0" err="1" smtClean="0">
                <a:latin typeface="Times New Roman" pitchFamily="18" charset="0"/>
                <a:cs typeface="Times New Roman" pitchFamily="18" charset="0"/>
              </a:rPr>
              <a:t>cho</a:t>
            </a:r>
            <a:r>
              <a:rPr lang="en-US" sz="4500" dirty="0" smtClean="0">
                <a:latin typeface="Times New Roman" pitchFamily="18" charset="0"/>
                <a:cs typeface="Times New Roman" pitchFamily="18" charset="0"/>
              </a:rPr>
              <a:t> </a:t>
            </a:r>
            <a:r>
              <a:rPr lang="en-US" sz="4500" dirty="0" err="1" smtClean="0">
                <a:latin typeface="Times New Roman" pitchFamily="18" charset="0"/>
                <a:cs typeface="Times New Roman" pitchFamily="18" charset="0"/>
              </a:rPr>
              <a:t>phép</a:t>
            </a:r>
            <a:r>
              <a:rPr lang="en-US" sz="4500" dirty="0" smtClean="0">
                <a:latin typeface="Times New Roman" pitchFamily="18" charset="0"/>
                <a:cs typeface="Times New Roman" pitchFamily="18" charset="0"/>
              </a:rPr>
              <a:t> </a:t>
            </a:r>
            <a:r>
              <a:rPr lang="en-US" sz="4500" dirty="0" err="1" smtClean="0">
                <a:latin typeface="Times New Roman" pitchFamily="18" charset="0"/>
                <a:cs typeface="Times New Roman" pitchFamily="18" charset="0"/>
              </a:rPr>
              <a:t>chạy</a:t>
            </a:r>
            <a:r>
              <a:rPr lang="en-US" sz="4500" dirty="0" smtClean="0">
                <a:latin typeface="Times New Roman" pitchFamily="18" charset="0"/>
                <a:cs typeface="Times New Roman" pitchFamily="18" charset="0"/>
              </a:rPr>
              <a:t> qua </a:t>
            </a:r>
            <a:r>
              <a:rPr lang="en-US" sz="4500" dirty="0" err="1" smtClean="0">
                <a:latin typeface="Times New Roman" pitchFamily="18" charset="0"/>
                <a:cs typeface="Times New Roman" pitchFamily="18" charset="0"/>
              </a:rPr>
              <a:t>điôt</a:t>
            </a:r>
            <a:r>
              <a:rPr lang="en-US" sz="4500" dirty="0" smtClean="0">
                <a:latin typeface="Times New Roman" pitchFamily="18" charset="0"/>
                <a:cs typeface="Times New Roman" pitchFamily="18" charset="0"/>
              </a:rPr>
              <a:t> </a:t>
            </a:r>
            <a:r>
              <a:rPr lang="en-US" sz="4500" dirty="0" err="1" smtClean="0">
                <a:latin typeface="Times New Roman" pitchFamily="18" charset="0"/>
                <a:cs typeface="Times New Roman" pitchFamily="18" charset="0"/>
              </a:rPr>
              <a:t>theo</a:t>
            </a:r>
            <a:r>
              <a:rPr lang="en-US" sz="4500" dirty="0" smtClean="0">
                <a:latin typeface="Times New Roman" pitchFamily="18" charset="0"/>
                <a:cs typeface="Times New Roman" pitchFamily="18" charset="0"/>
              </a:rPr>
              <a:t> </a:t>
            </a:r>
            <a:r>
              <a:rPr lang="en-US" sz="4500" dirty="0" err="1" smtClean="0">
                <a:latin typeface="Times New Roman" pitchFamily="18" charset="0"/>
                <a:cs typeface="Times New Roman" pitchFamily="18" charset="0"/>
              </a:rPr>
              <a:t>chiều</a:t>
            </a:r>
            <a:r>
              <a:rPr lang="en-US" sz="4500" dirty="0" smtClean="0">
                <a:latin typeface="Times New Roman" pitchFamily="18" charset="0"/>
                <a:cs typeface="Times New Roman" pitchFamily="18" charset="0"/>
              </a:rPr>
              <a:t> </a:t>
            </a:r>
            <a:r>
              <a:rPr lang="en-US" sz="4500" dirty="0" err="1" smtClean="0">
                <a:latin typeface="Times New Roman" pitchFamily="18" charset="0"/>
                <a:cs typeface="Times New Roman" pitchFamily="18" charset="0"/>
              </a:rPr>
              <a:t>thuận</a:t>
            </a:r>
            <a:r>
              <a:rPr lang="en-US" sz="4500" dirty="0" smtClean="0">
                <a:latin typeface="Times New Roman" pitchFamily="18" charset="0"/>
                <a:cs typeface="Times New Roman" pitchFamily="18" charset="0"/>
              </a:rPr>
              <a:t>: </a:t>
            </a:r>
            <a:r>
              <a:rPr lang="en-US" sz="4500" dirty="0" smtClean="0">
                <a:solidFill>
                  <a:srgbClr val="000099"/>
                </a:solidFill>
                <a:latin typeface="Times New Roman" pitchFamily="18" charset="0"/>
                <a:cs typeface="Times New Roman" pitchFamily="18" charset="0"/>
              </a:rPr>
              <a:t>I</a:t>
            </a:r>
            <a:r>
              <a:rPr lang="en-US" sz="4500" baseline="-25000" dirty="0" smtClean="0">
                <a:solidFill>
                  <a:srgbClr val="000099"/>
                </a:solidFill>
                <a:latin typeface="Times New Roman" pitchFamily="18" charset="0"/>
                <a:cs typeface="Times New Roman" pitchFamily="18" charset="0"/>
              </a:rPr>
              <a:t>D</a:t>
            </a:r>
            <a:r>
              <a:rPr lang="en-US" sz="4500" dirty="0" smtClean="0">
                <a:solidFill>
                  <a:srgbClr val="000099"/>
                </a:solidFill>
                <a:latin typeface="Times New Roman" pitchFamily="18" charset="0"/>
                <a:cs typeface="Times New Roman" pitchFamily="18" charset="0"/>
              </a:rPr>
              <a:t> (A)</a:t>
            </a:r>
          </a:p>
          <a:p>
            <a:pPr lvl="1">
              <a:buNone/>
            </a:pPr>
            <a:endParaRPr lang="en-US" sz="4500" dirty="0" smtClean="0">
              <a:latin typeface="Times New Roman" pitchFamily="18" charset="0"/>
              <a:cs typeface="Times New Roman" pitchFamily="18" charset="0"/>
            </a:endParaRPr>
          </a:p>
          <a:p>
            <a:pPr lvl="1">
              <a:buNone/>
            </a:pPr>
            <a:endParaRPr lang="en-US" sz="4500" dirty="0" smtClean="0">
              <a:latin typeface="Times New Roman" pitchFamily="18" charset="0"/>
              <a:cs typeface="Times New Roman" pitchFamily="18" charset="0"/>
            </a:endParaRPr>
          </a:p>
          <a:p>
            <a:pPr lvl="1">
              <a:buFontTx/>
              <a:buChar char="-"/>
            </a:pPr>
            <a:r>
              <a:rPr lang="en-US" sz="4500" dirty="0" err="1" smtClean="0">
                <a:latin typeface="Times New Roman" pitchFamily="18" charset="0"/>
                <a:cs typeface="Times New Roman" pitchFamily="18" charset="0"/>
              </a:rPr>
              <a:t>Giá</a:t>
            </a:r>
            <a:r>
              <a:rPr lang="en-US" sz="4500" dirty="0" smtClean="0">
                <a:latin typeface="Times New Roman" pitchFamily="18" charset="0"/>
                <a:cs typeface="Times New Roman" pitchFamily="18" charset="0"/>
              </a:rPr>
              <a:t> </a:t>
            </a:r>
            <a:r>
              <a:rPr lang="en-US" sz="4500" dirty="0" err="1" smtClean="0">
                <a:latin typeface="Times New Roman" pitchFamily="18" charset="0"/>
                <a:cs typeface="Times New Roman" pitchFamily="18" charset="0"/>
              </a:rPr>
              <a:t>trị</a:t>
            </a:r>
            <a:r>
              <a:rPr lang="en-US" sz="4500" dirty="0" smtClean="0">
                <a:latin typeface="Times New Roman" pitchFamily="18" charset="0"/>
                <a:cs typeface="Times New Roman" pitchFamily="18" charset="0"/>
              </a:rPr>
              <a:t> </a:t>
            </a:r>
            <a:r>
              <a:rPr lang="en-US" sz="4500" dirty="0" err="1" smtClean="0">
                <a:latin typeface="Times New Roman" pitchFamily="18" charset="0"/>
                <a:cs typeface="Times New Roman" pitchFamily="18" charset="0"/>
              </a:rPr>
              <a:t>điện</a:t>
            </a:r>
            <a:r>
              <a:rPr lang="en-US" sz="4500" dirty="0" smtClean="0">
                <a:latin typeface="Times New Roman" pitchFamily="18" charset="0"/>
                <a:cs typeface="Times New Roman" pitchFamily="18" charset="0"/>
              </a:rPr>
              <a:t> </a:t>
            </a:r>
            <a:r>
              <a:rPr lang="en-US" sz="4500" dirty="0" err="1" smtClean="0">
                <a:latin typeface="Times New Roman" pitchFamily="18" charset="0"/>
                <a:cs typeface="Times New Roman" pitchFamily="18" charset="0"/>
              </a:rPr>
              <a:t>áp</a:t>
            </a:r>
            <a:r>
              <a:rPr lang="en-US" sz="4500" dirty="0" smtClean="0">
                <a:latin typeface="Times New Roman" pitchFamily="18" charset="0"/>
                <a:cs typeface="Times New Roman" pitchFamily="18" charset="0"/>
              </a:rPr>
              <a:t> </a:t>
            </a:r>
            <a:r>
              <a:rPr lang="en-US" sz="4500" dirty="0" err="1" smtClean="0">
                <a:latin typeface="Times New Roman" pitchFamily="18" charset="0"/>
                <a:cs typeface="Times New Roman" pitchFamily="18" charset="0"/>
              </a:rPr>
              <a:t>ngược</a:t>
            </a:r>
            <a:r>
              <a:rPr lang="en-US" sz="4500" dirty="0" smtClean="0">
                <a:latin typeface="Times New Roman" pitchFamily="18" charset="0"/>
                <a:cs typeface="Times New Roman" pitchFamily="18" charset="0"/>
              </a:rPr>
              <a:t> </a:t>
            </a:r>
            <a:r>
              <a:rPr lang="en-US" sz="4500" dirty="0" err="1" smtClean="0">
                <a:latin typeface="Times New Roman" pitchFamily="18" charset="0"/>
                <a:cs typeface="Times New Roman" pitchFamily="18" charset="0"/>
              </a:rPr>
              <a:t>lớn</a:t>
            </a:r>
            <a:r>
              <a:rPr lang="en-US" sz="4500" dirty="0" smtClean="0">
                <a:latin typeface="Times New Roman" pitchFamily="18" charset="0"/>
                <a:cs typeface="Times New Roman" pitchFamily="18" charset="0"/>
              </a:rPr>
              <a:t> </a:t>
            </a:r>
            <a:r>
              <a:rPr lang="en-US" sz="4500" dirty="0" err="1" smtClean="0">
                <a:latin typeface="Times New Roman" pitchFamily="18" charset="0"/>
                <a:cs typeface="Times New Roman" pitchFamily="18" charset="0"/>
              </a:rPr>
              <a:t>nhất</a:t>
            </a:r>
            <a:r>
              <a:rPr lang="en-US" sz="4500" dirty="0" smtClean="0">
                <a:latin typeface="Times New Roman" pitchFamily="18" charset="0"/>
                <a:cs typeface="Times New Roman" pitchFamily="18" charset="0"/>
              </a:rPr>
              <a:t> </a:t>
            </a:r>
            <a:r>
              <a:rPr lang="en-US" sz="4500" dirty="0" err="1" smtClean="0">
                <a:latin typeface="Times New Roman" pitchFamily="18" charset="0"/>
                <a:cs typeface="Times New Roman" pitchFamily="18" charset="0"/>
              </a:rPr>
              <a:t>mà</a:t>
            </a:r>
            <a:r>
              <a:rPr lang="en-US" sz="4500" dirty="0" smtClean="0">
                <a:latin typeface="Times New Roman" pitchFamily="18" charset="0"/>
                <a:cs typeface="Times New Roman" pitchFamily="18" charset="0"/>
              </a:rPr>
              <a:t> </a:t>
            </a:r>
            <a:r>
              <a:rPr lang="en-US" sz="4500" dirty="0" err="1" smtClean="0">
                <a:latin typeface="Times New Roman" pitchFamily="18" charset="0"/>
                <a:cs typeface="Times New Roman" pitchFamily="18" charset="0"/>
              </a:rPr>
              <a:t>điôt</a:t>
            </a:r>
            <a:r>
              <a:rPr lang="en-US" sz="4500" dirty="0" smtClean="0">
                <a:latin typeface="Times New Roman" pitchFamily="18" charset="0"/>
                <a:cs typeface="Times New Roman" pitchFamily="18" charset="0"/>
              </a:rPr>
              <a:t> </a:t>
            </a:r>
            <a:r>
              <a:rPr lang="en-US" sz="4500" dirty="0" err="1" smtClean="0">
                <a:latin typeface="Times New Roman" pitchFamily="18" charset="0"/>
                <a:cs typeface="Times New Roman" pitchFamily="18" charset="0"/>
              </a:rPr>
              <a:t>có</a:t>
            </a:r>
            <a:r>
              <a:rPr lang="en-US" sz="4500" dirty="0" smtClean="0">
                <a:latin typeface="Times New Roman" pitchFamily="18" charset="0"/>
                <a:cs typeface="Times New Roman" pitchFamily="18" charset="0"/>
              </a:rPr>
              <a:t> </a:t>
            </a:r>
            <a:r>
              <a:rPr lang="en-US" sz="4500" dirty="0" err="1" smtClean="0">
                <a:latin typeface="Times New Roman" pitchFamily="18" charset="0"/>
                <a:cs typeface="Times New Roman" pitchFamily="18" charset="0"/>
              </a:rPr>
              <a:t>thể</a:t>
            </a:r>
            <a:r>
              <a:rPr lang="en-US" sz="4500" dirty="0" smtClean="0">
                <a:latin typeface="Times New Roman" pitchFamily="18" charset="0"/>
                <a:cs typeface="Times New Roman" pitchFamily="18" charset="0"/>
              </a:rPr>
              <a:t> </a:t>
            </a:r>
            <a:r>
              <a:rPr lang="en-US" sz="4500" dirty="0" err="1" smtClean="0">
                <a:latin typeface="Times New Roman" pitchFamily="18" charset="0"/>
                <a:cs typeface="Times New Roman" pitchFamily="18" charset="0"/>
              </a:rPr>
              <a:t>chịu</a:t>
            </a:r>
            <a:r>
              <a:rPr lang="en-US" sz="4500" dirty="0" smtClean="0">
                <a:latin typeface="Times New Roman" pitchFamily="18" charset="0"/>
                <a:cs typeface="Times New Roman" pitchFamily="18" charset="0"/>
              </a:rPr>
              <a:t> </a:t>
            </a:r>
            <a:r>
              <a:rPr lang="en-US" sz="4500" dirty="0" err="1" smtClean="0">
                <a:latin typeface="Times New Roman" pitchFamily="18" charset="0"/>
                <a:cs typeface="Times New Roman" pitchFamily="18" charset="0"/>
              </a:rPr>
              <a:t>đựng</a:t>
            </a:r>
            <a:r>
              <a:rPr lang="en-US" sz="4500" dirty="0" smtClean="0">
                <a:latin typeface="Times New Roman" pitchFamily="18" charset="0"/>
                <a:cs typeface="Times New Roman" pitchFamily="18" charset="0"/>
              </a:rPr>
              <a:t> </a:t>
            </a:r>
            <a:r>
              <a:rPr lang="en-US" sz="4500" dirty="0" err="1" smtClean="0">
                <a:latin typeface="Times New Roman" pitchFamily="18" charset="0"/>
                <a:cs typeface="Times New Roman" pitchFamily="18" charset="0"/>
              </a:rPr>
              <a:t>được</a:t>
            </a:r>
            <a:r>
              <a:rPr lang="en-US" sz="4500" dirty="0" smtClean="0">
                <a:latin typeface="Times New Roman" pitchFamily="18" charset="0"/>
                <a:cs typeface="Times New Roman" pitchFamily="18" charset="0"/>
              </a:rPr>
              <a:t> </a:t>
            </a:r>
          </a:p>
          <a:p>
            <a:pPr marL="457200" lvl="1" indent="0">
              <a:buNone/>
            </a:pPr>
            <a:r>
              <a:rPr lang="en-US" sz="4500" i="1" dirty="0">
                <a:latin typeface="Times New Roman" pitchFamily="18" charset="0"/>
                <a:cs typeface="Times New Roman" pitchFamily="18" charset="0"/>
              </a:rPr>
              <a:t> </a:t>
            </a:r>
            <a:r>
              <a:rPr lang="en-US" sz="4500" i="1" dirty="0" smtClean="0">
                <a:latin typeface="Times New Roman" pitchFamily="18" charset="0"/>
                <a:cs typeface="Times New Roman" pitchFamily="18" charset="0"/>
              </a:rPr>
              <a:t>   </a:t>
            </a:r>
            <a:r>
              <a:rPr lang="en-US" sz="4500" i="1" dirty="0" err="1" smtClean="0">
                <a:solidFill>
                  <a:srgbClr val="000099"/>
                </a:solidFill>
                <a:latin typeface="Times New Roman" pitchFamily="18" charset="0"/>
                <a:cs typeface="Times New Roman" pitchFamily="18" charset="0"/>
              </a:rPr>
              <a:t>U</a:t>
            </a:r>
            <a:r>
              <a:rPr lang="en-US" sz="4500" i="1" baseline="-25000" dirty="0" err="1" smtClean="0">
                <a:solidFill>
                  <a:srgbClr val="000099"/>
                </a:solidFill>
                <a:latin typeface="Times New Roman" pitchFamily="18" charset="0"/>
                <a:cs typeface="Times New Roman" pitchFamily="18" charset="0"/>
              </a:rPr>
              <a:t>ngmax</a:t>
            </a:r>
            <a:r>
              <a:rPr lang="en-US" sz="4500" dirty="0" smtClean="0">
                <a:solidFill>
                  <a:srgbClr val="000099"/>
                </a:solidFill>
                <a:latin typeface="Times New Roman" pitchFamily="18" charset="0"/>
                <a:cs typeface="Times New Roman" pitchFamily="18" charset="0"/>
              </a:rPr>
              <a:t>  (V)</a:t>
            </a:r>
            <a:endParaRPr lang="vi-VN" sz="4500" baseline="30000" dirty="0" smtClean="0">
              <a:solidFill>
                <a:srgbClr val="000099"/>
              </a:solidFill>
              <a:latin typeface="Times New Roman" pitchFamily="18" charset="0"/>
              <a:cs typeface="Times New Roman" pitchFamily="18" charset="0"/>
            </a:endParaRPr>
          </a:p>
          <a:p>
            <a:pPr lvl="1">
              <a:buNone/>
            </a:pPr>
            <a:endParaRPr lang="en-US" sz="2800" baseline="30000" dirty="0" smtClean="0">
              <a:latin typeface="Times New Roman" pitchFamily="18" charset="0"/>
              <a:cs typeface="Times New Roman" pitchFamily="18" charset="0"/>
            </a:endParaRPr>
          </a:p>
          <a:p>
            <a:pPr lvl="1"/>
            <a:endParaRPr lang="en-US" sz="2800" dirty="0" smtClean="0">
              <a:latin typeface="Times New Roman" pitchFamily="18" charset="0"/>
              <a:cs typeface="Times New Roman" pitchFamily="18" charset="0"/>
            </a:endParaRPr>
          </a:p>
          <a:p>
            <a:pPr lvl="1"/>
            <a:endParaRPr lang="vi-VN" sz="2800" dirty="0" smtClean="0">
              <a:latin typeface="Times New Roman" pitchFamily="18" charset="0"/>
              <a:cs typeface="Times New Roman" pitchFamily="18" charset="0"/>
            </a:endParaRPr>
          </a:p>
          <a:p>
            <a:endParaRPr lang="vi-VN" dirty="0"/>
          </a:p>
        </p:txBody>
      </p:sp>
      <p:sp>
        <p:nvSpPr>
          <p:cNvPr id="11" name="Content Placeholder 10"/>
          <p:cNvSpPr>
            <a:spLocks noGrp="1"/>
          </p:cNvSpPr>
          <p:nvPr>
            <p:ph sz="half" idx="2"/>
          </p:nvPr>
        </p:nvSpPr>
        <p:spPr>
          <a:xfrm>
            <a:off x="3857620" y="928670"/>
            <a:ext cx="4968552" cy="5596674"/>
          </a:xfrm>
        </p:spPr>
        <p:txBody>
          <a:bodyPr>
            <a:normAutofit fontScale="62500" lnSpcReduction="20000"/>
          </a:bodyPr>
          <a:lstStyle/>
          <a:p>
            <a:pPr>
              <a:buNone/>
            </a:pPr>
            <a:r>
              <a:rPr lang="en-US" sz="1800" dirty="0" smtClean="0">
                <a:latin typeface="Times New Roman" pitchFamily="18" charset="0"/>
                <a:cs typeface="Times New Roman" pitchFamily="18" charset="0"/>
              </a:rPr>
              <a:t>   </a:t>
            </a:r>
            <a:r>
              <a:rPr lang="en-US" sz="4500" dirty="0" err="1" smtClean="0">
                <a:latin typeface="Times New Roman" pitchFamily="18" charset="0"/>
                <a:cs typeface="Times New Roman" pitchFamily="18" charset="0"/>
              </a:rPr>
              <a:t>Tại</a:t>
            </a:r>
            <a:r>
              <a:rPr lang="en-US" sz="4500" dirty="0" smtClean="0">
                <a:latin typeface="Times New Roman" pitchFamily="18" charset="0"/>
                <a:cs typeface="Times New Roman" pitchFamily="18" charset="0"/>
              </a:rPr>
              <a:t> </a:t>
            </a:r>
            <a:r>
              <a:rPr lang="en-US" sz="4500" dirty="0" err="1" smtClean="0">
                <a:latin typeface="Times New Roman" pitchFamily="18" charset="0"/>
                <a:cs typeface="Times New Roman" pitchFamily="18" charset="0"/>
              </a:rPr>
              <a:t>sao</a:t>
            </a:r>
            <a:r>
              <a:rPr lang="en-US" sz="4500" dirty="0" smtClean="0">
                <a:latin typeface="Times New Roman" pitchFamily="18" charset="0"/>
                <a:cs typeface="Times New Roman" pitchFamily="18" charset="0"/>
              </a:rPr>
              <a:t> </a:t>
            </a:r>
            <a:r>
              <a:rPr lang="en-US" sz="4500" dirty="0" err="1" smtClean="0">
                <a:latin typeface="Times New Roman" pitchFamily="18" charset="0"/>
                <a:cs typeface="Times New Roman" pitchFamily="18" charset="0"/>
              </a:rPr>
              <a:t>lại</a:t>
            </a:r>
            <a:r>
              <a:rPr lang="en-US" sz="4500" dirty="0" smtClean="0">
                <a:latin typeface="Times New Roman" pitchFamily="18" charset="0"/>
                <a:cs typeface="Times New Roman" pitchFamily="18" charset="0"/>
              </a:rPr>
              <a:t> </a:t>
            </a:r>
            <a:r>
              <a:rPr lang="en-US" sz="4500" dirty="0" err="1" smtClean="0">
                <a:latin typeface="Times New Roman" pitchFamily="18" charset="0"/>
                <a:cs typeface="Times New Roman" pitchFamily="18" charset="0"/>
              </a:rPr>
              <a:t>là</a:t>
            </a:r>
            <a:r>
              <a:rPr lang="en-US" sz="4500" dirty="0" smtClean="0">
                <a:latin typeface="Times New Roman" pitchFamily="18" charset="0"/>
                <a:cs typeface="Times New Roman" pitchFamily="18" charset="0"/>
              </a:rPr>
              <a:t> </a:t>
            </a:r>
            <a:r>
              <a:rPr lang="en-US" sz="4500" dirty="0" err="1" smtClean="0">
                <a:latin typeface="Times New Roman" pitchFamily="18" charset="0"/>
                <a:cs typeface="Times New Roman" pitchFamily="18" charset="0"/>
              </a:rPr>
              <a:t>dòng</a:t>
            </a:r>
            <a:r>
              <a:rPr lang="en-US" sz="4500" dirty="0" smtClean="0">
                <a:latin typeface="Times New Roman" pitchFamily="18" charset="0"/>
                <a:cs typeface="Times New Roman" pitchFamily="18" charset="0"/>
              </a:rPr>
              <a:t> </a:t>
            </a:r>
            <a:r>
              <a:rPr lang="en-US" sz="4500" dirty="0" err="1" smtClean="0">
                <a:latin typeface="Times New Roman" pitchFamily="18" charset="0"/>
                <a:cs typeface="Times New Roman" pitchFamily="18" charset="0"/>
              </a:rPr>
              <a:t>trung</a:t>
            </a:r>
            <a:r>
              <a:rPr lang="en-US" sz="4500" dirty="0" smtClean="0">
                <a:latin typeface="Times New Roman" pitchFamily="18" charset="0"/>
                <a:cs typeface="Times New Roman" pitchFamily="18" charset="0"/>
              </a:rPr>
              <a:t> </a:t>
            </a:r>
            <a:r>
              <a:rPr lang="en-US" sz="4500" dirty="0" err="1" smtClean="0">
                <a:latin typeface="Times New Roman" pitchFamily="18" charset="0"/>
                <a:cs typeface="Times New Roman" pitchFamily="18" charset="0"/>
              </a:rPr>
              <a:t>bình</a:t>
            </a:r>
            <a:r>
              <a:rPr lang="en-US" sz="4500" dirty="0" smtClean="0">
                <a:latin typeface="Times New Roman" pitchFamily="18" charset="0"/>
                <a:cs typeface="Times New Roman" pitchFamily="18" charset="0"/>
              </a:rPr>
              <a:t>?</a:t>
            </a:r>
          </a:p>
          <a:p>
            <a:pPr lvl="1"/>
            <a:r>
              <a:rPr lang="en-US" sz="4500" dirty="0" err="1" smtClean="0">
                <a:latin typeface="Times New Roman" pitchFamily="18" charset="0"/>
                <a:cs typeface="Times New Roman" pitchFamily="18" charset="0"/>
              </a:rPr>
              <a:t>Liên</a:t>
            </a:r>
            <a:r>
              <a:rPr lang="en-US" sz="4500" dirty="0" smtClean="0">
                <a:latin typeface="Times New Roman" pitchFamily="18" charset="0"/>
                <a:cs typeface="Times New Roman" pitchFamily="18" charset="0"/>
              </a:rPr>
              <a:t> </a:t>
            </a:r>
            <a:r>
              <a:rPr lang="en-US" sz="4500" dirty="0" err="1" smtClean="0">
                <a:latin typeface="Times New Roman" pitchFamily="18" charset="0"/>
                <a:cs typeface="Times New Roman" pitchFamily="18" charset="0"/>
              </a:rPr>
              <a:t>quan</a:t>
            </a:r>
            <a:r>
              <a:rPr lang="en-US" sz="4500" dirty="0" smtClean="0">
                <a:latin typeface="Times New Roman" pitchFamily="18" charset="0"/>
                <a:cs typeface="Times New Roman" pitchFamily="18" charset="0"/>
              </a:rPr>
              <a:t> </a:t>
            </a:r>
            <a:r>
              <a:rPr lang="en-US" sz="4500" dirty="0" err="1" smtClean="0">
                <a:latin typeface="Times New Roman" pitchFamily="18" charset="0"/>
                <a:cs typeface="Times New Roman" pitchFamily="18" charset="0"/>
              </a:rPr>
              <a:t>đến</a:t>
            </a:r>
            <a:r>
              <a:rPr lang="en-US" sz="4500" dirty="0" smtClean="0">
                <a:latin typeface="Times New Roman" pitchFamily="18" charset="0"/>
                <a:cs typeface="Times New Roman" pitchFamily="18" charset="0"/>
              </a:rPr>
              <a:t> </a:t>
            </a:r>
            <a:r>
              <a:rPr lang="en-US" sz="4500" dirty="0" err="1" smtClean="0">
                <a:latin typeface="Times New Roman" pitchFamily="18" charset="0"/>
                <a:cs typeface="Times New Roman" pitchFamily="18" charset="0"/>
              </a:rPr>
              <a:t>quá</a:t>
            </a:r>
            <a:r>
              <a:rPr lang="en-US" sz="4500" dirty="0" smtClean="0">
                <a:latin typeface="Times New Roman" pitchFamily="18" charset="0"/>
                <a:cs typeface="Times New Roman" pitchFamily="18" charset="0"/>
              </a:rPr>
              <a:t> </a:t>
            </a:r>
            <a:r>
              <a:rPr lang="en-US" sz="4500" dirty="0" err="1" smtClean="0">
                <a:latin typeface="Times New Roman" pitchFamily="18" charset="0"/>
                <a:cs typeface="Times New Roman" pitchFamily="18" charset="0"/>
              </a:rPr>
              <a:t>trình</a:t>
            </a:r>
            <a:r>
              <a:rPr lang="en-US" sz="4500" dirty="0" smtClean="0">
                <a:latin typeface="Times New Roman" pitchFamily="18" charset="0"/>
                <a:cs typeface="Times New Roman" pitchFamily="18" charset="0"/>
              </a:rPr>
              <a:t> </a:t>
            </a:r>
            <a:r>
              <a:rPr lang="en-US" sz="4500" dirty="0" err="1" smtClean="0">
                <a:latin typeface="Times New Roman" pitchFamily="18" charset="0"/>
                <a:cs typeface="Times New Roman" pitchFamily="18" charset="0"/>
              </a:rPr>
              <a:t>phát</a:t>
            </a:r>
            <a:r>
              <a:rPr lang="en-US" sz="4500" dirty="0" smtClean="0">
                <a:latin typeface="Times New Roman" pitchFamily="18" charset="0"/>
                <a:cs typeface="Times New Roman" pitchFamily="18" charset="0"/>
              </a:rPr>
              <a:t> </a:t>
            </a:r>
            <a:r>
              <a:rPr lang="en-US" sz="4500" dirty="0" err="1" smtClean="0">
                <a:latin typeface="Times New Roman" pitchFamily="18" charset="0"/>
                <a:cs typeface="Times New Roman" pitchFamily="18" charset="0"/>
              </a:rPr>
              <a:t>nhiệt</a:t>
            </a:r>
            <a:r>
              <a:rPr lang="en-US" sz="4500" dirty="0" smtClean="0">
                <a:latin typeface="Times New Roman" pitchFamily="18" charset="0"/>
                <a:cs typeface="Times New Roman" pitchFamily="18" charset="0"/>
              </a:rPr>
              <a:t>.</a:t>
            </a:r>
          </a:p>
          <a:p>
            <a:pPr lvl="1"/>
            <a:r>
              <a:rPr lang="en-US" sz="4500" dirty="0" err="1" smtClean="0">
                <a:latin typeface="Times New Roman" pitchFamily="18" charset="0"/>
                <a:cs typeface="Times New Roman" pitchFamily="18" charset="0"/>
              </a:rPr>
              <a:t>Ví</a:t>
            </a:r>
            <a:r>
              <a:rPr lang="en-US" sz="4500" dirty="0" smtClean="0">
                <a:latin typeface="Times New Roman" pitchFamily="18" charset="0"/>
                <a:cs typeface="Times New Roman" pitchFamily="18" charset="0"/>
              </a:rPr>
              <a:t> </a:t>
            </a:r>
            <a:r>
              <a:rPr lang="en-US" sz="4500" dirty="0" err="1" smtClean="0">
                <a:latin typeface="Times New Roman" pitchFamily="18" charset="0"/>
                <a:cs typeface="Times New Roman" pitchFamily="18" charset="0"/>
              </a:rPr>
              <a:t>dụ</a:t>
            </a:r>
            <a:r>
              <a:rPr lang="en-US" sz="3600" dirty="0" smtClean="0">
                <a:latin typeface="Times New Roman" pitchFamily="18" charset="0"/>
                <a:cs typeface="Times New Roman" pitchFamily="18" charset="0"/>
              </a:rPr>
              <a:t>:</a:t>
            </a:r>
          </a:p>
          <a:p>
            <a:endParaRPr lang="en-US" sz="3600" dirty="0" smtClean="0">
              <a:latin typeface="Times New Roman" pitchFamily="18" charset="0"/>
              <a:cs typeface="Times New Roman" pitchFamily="18" charset="0"/>
            </a:endParaRPr>
          </a:p>
          <a:p>
            <a:pPr>
              <a:buNone/>
            </a:pPr>
            <a:endParaRPr lang="en-US" sz="3600" dirty="0" smtClean="0">
              <a:latin typeface="Times New Roman" pitchFamily="18" charset="0"/>
              <a:cs typeface="Times New Roman" pitchFamily="18" charset="0"/>
            </a:endParaRPr>
          </a:p>
          <a:p>
            <a:pPr>
              <a:buNone/>
            </a:pP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Khả</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năng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chịu</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điện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áp</a:t>
            </a:r>
            <a:r>
              <a:rPr lang="en-US" sz="3600" dirty="0" smtClean="0">
                <a:latin typeface="Times New Roman" pitchFamily="18" charset="0"/>
                <a:cs typeface="Times New Roman" pitchFamily="18" charset="0"/>
              </a:rPr>
              <a:t>: 3 </a:t>
            </a:r>
            <a:r>
              <a:rPr lang="en-US" sz="3600" dirty="0" err="1" smtClean="0">
                <a:latin typeface="Times New Roman" pitchFamily="18" charset="0"/>
                <a:cs typeface="Times New Roman" pitchFamily="18" charset="0"/>
              </a:rPr>
              <a:t>giá</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trị</a:t>
            </a:r>
            <a:endParaRPr lang="en-US" sz="3600" dirty="0" smtClean="0">
              <a:latin typeface="Times New Roman" pitchFamily="18" charset="0"/>
              <a:cs typeface="Times New Roman" pitchFamily="18" charset="0"/>
            </a:endParaRPr>
          </a:p>
          <a:p>
            <a:pPr lvl="1"/>
            <a:r>
              <a:rPr lang="vi-VN" sz="3600" dirty="0" smtClean="0">
                <a:latin typeface="Times New Roman" pitchFamily="18" charset="0"/>
                <a:cs typeface="Times New Roman" pitchFamily="18" charset="0"/>
              </a:rPr>
              <a:t>Repetitive peak reverse voltages</a:t>
            </a:r>
            <a:r>
              <a:rPr lang="en-US" sz="3600" dirty="0" smtClean="0">
                <a:latin typeface="Times New Roman" pitchFamily="18" charset="0"/>
                <a:cs typeface="Times New Roman" pitchFamily="18" charset="0"/>
              </a:rPr>
              <a:t>, </a:t>
            </a:r>
            <a:r>
              <a:rPr lang="en-US" sz="3600" dirty="0" smtClean="0">
                <a:solidFill>
                  <a:srgbClr val="000099"/>
                </a:solidFill>
                <a:latin typeface="Times New Roman" pitchFamily="18" charset="0"/>
                <a:cs typeface="Times New Roman" pitchFamily="18" charset="0"/>
              </a:rPr>
              <a:t>U</a:t>
            </a:r>
            <a:r>
              <a:rPr lang="en-US" sz="3600" baseline="-25000" dirty="0" smtClean="0">
                <a:solidFill>
                  <a:srgbClr val="000099"/>
                </a:solidFill>
                <a:latin typeface="Times New Roman" pitchFamily="18" charset="0"/>
                <a:cs typeface="Times New Roman" pitchFamily="18" charset="0"/>
              </a:rPr>
              <a:t>RRM </a:t>
            </a:r>
            <a:r>
              <a:rPr lang="en-US" sz="3600" baseline="-25000" dirty="0" smtClean="0">
                <a:latin typeface="Times New Roman" pitchFamily="18" charset="0"/>
                <a:cs typeface="Times New Roman" pitchFamily="18" charset="0"/>
              </a:rPr>
              <a:t>   </a:t>
            </a:r>
            <a:r>
              <a:rPr lang="en-US" sz="3600" dirty="0">
                <a:latin typeface="Times New Roman" pitchFamily="18" charset="0"/>
                <a:cs typeface="Times New Roman" pitchFamily="18" charset="0"/>
              </a:rPr>
              <a:t> </a:t>
            </a:r>
          </a:p>
          <a:p>
            <a:pPr marL="457200" lvl="1" indent="0">
              <a:buNone/>
            </a:pPr>
            <a:r>
              <a:rPr lang="en-US" sz="3600" dirty="0" smtClean="0">
                <a:solidFill>
                  <a:srgbClr val="000099"/>
                </a:solidFill>
                <a:latin typeface="Times New Roman" pitchFamily="18" charset="0"/>
                <a:cs typeface="Times New Roman" pitchFamily="18" charset="0"/>
              </a:rPr>
              <a:t>       </a:t>
            </a:r>
            <a:r>
              <a:rPr lang="en-US" sz="3600" dirty="0" err="1" smtClean="0">
                <a:solidFill>
                  <a:srgbClr val="000099"/>
                </a:solidFill>
                <a:latin typeface="Times New Roman" pitchFamily="18" charset="0"/>
                <a:cs typeface="Times New Roman" pitchFamily="18" charset="0"/>
              </a:rPr>
              <a:t>điện</a:t>
            </a:r>
            <a:r>
              <a:rPr lang="en-US" sz="3600" dirty="0" smtClean="0">
                <a:solidFill>
                  <a:srgbClr val="000099"/>
                </a:solidFill>
                <a:latin typeface="Times New Roman" pitchFamily="18" charset="0"/>
                <a:cs typeface="Times New Roman" pitchFamily="18" charset="0"/>
              </a:rPr>
              <a:t> </a:t>
            </a:r>
            <a:r>
              <a:rPr lang="en-US" sz="3600" dirty="0" err="1">
                <a:solidFill>
                  <a:srgbClr val="000099"/>
                </a:solidFill>
                <a:latin typeface="Times New Roman" pitchFamily="18" charset="0"/>
                <a:cs typeface="Times New Roman" pitchFamily="18" charset="0"/>
              </a:rPr>
              <a:t>áp</a:t>
            </a:r>
            <a:r>
              <a:rPr lang="en-US" sz="3600" dirty="0">
                <a:solidFill>
                  <a:srgbClr val="000099"/>
                </a:solidFill>
                <a:latin typeface="Times New Roman" pitchFamily="18" charset="0"/>
                <a:cs typeface="Times New Roman" pitchFamily="18" charset="0"/>
              </a:rPr>
              <a:t> </a:t>
            </a:r>
            <a:r>
              <a:rPr lang="en-US" sz="3600" dirty="0" err="1">
                <a:solidFill>
                  <a:srgbClr val="000099"/>
                </a:solidFill>
                <a:latin typeface="Times New Roman" pitchFamily="18" charset="0"/>
                <a:cs typeface="Times New Roman" pitchFamily="18" charset="0"/>
              </a:rPr>
              <a:t>ngược</a:t>
            </a:r>
            <a:r>
              <a:rPr lang="en-US" sz="3600" dirty="0">
                <a:solidFill>
                  <a:srgbClr val="000099"/>
                </a:solidFill>
                <a:latin typeface="Times New Roman" pitchFamily="18" charset="0"/>
                <a:cs typeface="Times New Roman" pitchFamily="18" charset="0"/>
              </a:rPr>
              <a:t> </a:t>
            </a:r>
            <a:r>
              <a:rPr lang="en-US" sz="3600" dirty="0" err="1">
                <a:solidFill>
                  <a:srgbClr val="000099"/>
                </a:solidFill>
                <a:latin typeface="Times New Roman" pitchFamily="18" charset="0"/>
                <a:cs typeface="Times New Roman" pitchFamily="18" charset="0"/>
              </a:rPr>
              <a:t>đỉnh</a:t>
            </a:r>
            <a:r>
              <a:rPr lang="en-US" sz="3600" dirty="0">
                <a:solidFill>
                  <a:srgbClr val="000099"/>
                </a:solidFill>
                <a:latin typeface="Times New Roman" pitchFamily="18" charset="0"/>
                <a:cs typeface="Times New Roman" pitchFamily="18" charset="0"/>
              </a:rPr>
              <a:t> </a:t>
            </a:r>
            <a:r>
              <a:rPr lang="en-US" sz="3600" dirty="0" err="1">
                <a:solidFill>
                  <a:srgbClr val="000099"/>
                </a:solidFill>
                <a:latin typeface="Times New Roman" pitchFamily="18" charset="0"/>
                <a:cs typeface="Times New Roman" pitchFamily="18" charset="0"/>
              </a:rPr>
              <a:t>lặp</a:t>
            </a:r>
            <a:r>
              <a:rPr lang="en-US" sz="3600" dirty="0">
                <a:solidFill>
                  <a:srgbClr val="000099"/>
                </a:solidFill>
                <a:latin typeface="Times New Roman" pitchFamily="18" charset="0"/>
                <a:cs typeface="Times New Roman" pitchFamily="18" charset="0"/>
              </a:rPr>
              <a:t> </a:t>
            </a:r>
            <a:r>
              <a:rPr lang="en-US" sz="3600" dirty="0" err="1">
                <a:solidFill>
                  <a:srgbClr val="000099"/>
                </a:solidFill>
                <a:latin typeface="Times New Roman" pitchFamily="18" charset="0"/>
                <a:cs typeface="Times New Roman" pitchFamily="18" charset="0"/>
              </a:rPr>
              <a:t>lại</a:t>
            </a:r>
            <a:r>
              <a:rPr lang="en-US" sz="3600" baseline="-25000" dirty="0" smtClean="0">
                <a:solidFill>
                  <a:srgbClr val="000099"/>
                </a:solidFill>
                <a:latin typeface="Times New Roman" pitchFamily="18" charset="0"/>
                <a:cs typeface="Times New Roman" pitchFamily="18" charset="0"/>
              </a:rPr>
              <a:t>    </a:t>
            </a:r>
          </a:p>
          <a:p>
            <a:pPr lvl="1"/>
            <a:r>
              <a:rPr lang="vi-VN" sz="3600" dirty="0" smtClean="0">
                <a:latin typeface="Times New Roman" pitchFamily="18" charset="0"/>
                <a:cs typeface="Times New Roman" pitchFamily="18" charset="0"/>
              </a:rPr>
              <a:t>Non repetitive peak reverse voltages </a:t>
            </a:r>
            <a:r>
              <a:rPr lang="en-US" sz="3600" dirty="0" smtClean="0">
                <a:latin typeface="Times New Roman" pitchFamily="18" charset="0"/>
                <a:cs typeface="Times New Roman" pitchFamily="18" charset="0"/>
              </a:rPr>
              <a:t>, </a:t>
            </a:r>
            <a:r>
              <a:rPr lang="en-US" sz="3600" dirty="0" smtClean="0">
                <a:solidFill>
                  <a:srgbClr val="000099"/>
                </a:solidFill>
                <a:latin typeface="Times New Roman" pitchFamily="18" charset="0"/>
                <a:cs typeface="Times New Roman" pitchFamily="18" charset="0"/>
              </a:rPr>
              <a:t>U</a:t>
            </a:r>
            <a:r>
              <a:rPr lang="en-US" sz="3600" baseline="-25000" dirty="0" smtClean="0">
                <a:solidFill>
                  <a:srgbClr val="000099"/>
                </a:solidFill>
                <a:latin typeface="Times New Roman" pitchFamily="18" charset="0"/>
                <a:cs typeface="Times New Roman" pitchFamily="18" charset="0"/>
              </a:rPr>
              <a:t>RSM</a:t>
            </a:r>
          </a:p>
          <a:p>
            <a:pPr marL="457200" lvl="1" indent="0">
              <a:buNone/>
            </a:pPr>
            <a:r>
              <a:rPr lang="en-US" sz="3600" dirty="0">
                <a:latin typeface="Times New Roman" pitchFamily="18" charset="0"/>
                <a:cs typeface="Times New Roman" pitchFamily="18" charset="0"/>
              </a:rPr>
              <a:t> </a:t>
            </a:r>
            <a:r>
              <a:rPr lang="en-US" sz="3600" dirty="0" err="1">
                <a:solidFill>
                  <a:srgbClr val="000099"/>
                </a:solidFill>
                <a:latin typeface="Times New Roman" pitchFamily="18" charset="0"/>
                <a:cs typeface="Times New Roman" pitchFamily="18" charset="0"/>
              </a:rPr>
              <a:t>điện</a:t>
            </a:r>
            <a:r>
              <a:rPr lang="en-US" sz="3600" dirty="0">
                <a:solidFill>
                  <a:srgbClr val="000099"/>
                </a:solidFill>
                <a:latin typeface="Times New Roman" pitchFamily="18" charset="0"/>
                <a:cs typeface="Times New Roman" pitchFamily="18" charset="0"/>
              </a:rPr>
              <a:t> </a:t>
            </a:r>
            <a:r>
              <a:rPr lang="en-US" sz="3600" dirty="0" err="1">
                <a:solidFill>
                  <a:srgbClr val="000099"/>
                </a:solidFill>
                <a:latin typeface="Times New Roman" pitchFamily="18" charset="0"/>
                <a:cs typeface="Times New Roman" pitchFamily="18" charset="0"/>
              </a:rPr>
              <a:t>áp</a:t>
            </a:r>
            <a:r>
              <a:rPr lang="en-US" sz="3600" dirty="0">
                <a:solidFill>
                  <a:srgbClr val="000099"/>
                </a:solidFill>
                <a:latin typeface="Times New Roman" pitchFamily="18" charset="0"/>
                <a:cs typeface="Times New Roman" pitchFamily="18" charset="0"/>
              </a:rPr>
              <a:t> </a:t>
            </a:r>
            <a:r>
              <a:rPr lang="en-US" sz="3600" dirty="0" err="1">
                <a:solidFill>
                  <a:srgbClr val="000099"/>
                </a:solidFill>
                <a:latin typeface="Times New Roman" pitchFamily="18" charset="0"/>
                <a:cs typeface="Times New Roman" pitchFamily="18" charset="0"/>
              </a:rPr>
              <a:t>ngược</a:t>
            </a:r>
            <a:r>
              <a:rPr lang="en-US" sz="3600" dirty="0">
                <a:solidFill>
                  <a:srgbClr val="000099"/>
                </a:solidFill>
                <a:latin typeface="Times New Roman" pitchFamily="18" charset="0"/>
                <a:cs typeface="Times New Roman" pitchFamily="18" charset="0"/>
              </a:rPr>
              <a:t> </a:t>
            </a:r>
            <a:r>
              <a:rPr lang="en-US" sz="3600" dirty="0" err="1">
                <a:solidFill>
                  <a:srgbClr val="000099"/>
                </a:solidFill>
                <a:latin typeface="Times New Roman" pitchFamily="18" charset="0"/>
                <a:cs typeface="Times New Roman" pitchFamily="18" charset="0"/>
              </a:rPr>
              <a:t>đỉnh</a:t>
            </a:r>
            <a:r>
              <a:rPr lang="en-US" sz="3600" dirty="0">
                <a:solidFill>
                  <a:srgbClr val="000099"/>
                </a:solidFill>
                <a:latin typeface="Times New Roman" pitchFamily="18" charset="0"/>
                <a:cs typeface="Times New Roman" pitchFamily="18" charset="0"/>
              </a:rPr>
              <a:t> </a:t>
            </a:r>
            <a:r>
              <a:rPr lang="en-US" sz="3600" dirty="0" err="1" smtClean="0">
                <a:solidFill>
                  <a:srgbClr val="000099"/>
                </a:solidFill>
                <a:latin typeface="Times New Roman" pitchFamily="18" charset="0"/>
                <a:cs typeface="Times New Roman" pitchFamily="18" charset="0"/>
              </a:rPr>
              <a:t>không</a:t>
            </a:r>
            <a:r>
              <a:rPr lang="en-US" sz="3600" dirty="0" smtClean="0">
                <a:solidFill>
                  <a:srgbClr val="000099"/>
                </a:solidFill>
                <a:latin typeface="Times New Roman" pitchFamily="18" charset="0"/>
                <a:cs typeface="Times New Roman" pitchFamily="18" charset="0"/>
              </a:rPr>
              <a:t> </a:t>
            </a:r>
            <a:r>
              <a:rPr lang="en-US" sz="3600" dirty="0" err="1" smtClean="0">
                <a:solidFill>
                  <a:srgbClr val="000099"/>
                </a:solidFill>
                <a:latin typeface="Times New Roman" pitchFamily="18" charset="0"/>
                <a:cs typeface="Times New Roman" pitchFamily="18" charset="0"/>
              </a:rPr>
              <a:t>lặp</a:t>
            </a:r>
            <a:r>
              <a:rPr lang="en-US" sz="3600" dirty="0" smtClean="0">
                <a:solidFill>
                  <a:srgbClr val="000099"/>
                </a:solidFill>
                <a:latin typeface="Times New Roman" pitchFamily="18" charset="0"/>
                <a:cs typeface="Times New Roman" pitchFamily="18" charset="0"/>
              </a:rPr>
              <a:t> </a:t>
            </a:r>
            <a:r>
              <a:rPr lang="en-US" sz="3600" dirty="0" err="1">
                <a:solidFill>
                  <a:srgbClr val="000099"/>
                </a:solidFill>
                <a:latin typeface="Times New Roman" pitchFamily="18" charset="0"/>
                <a:cs typeface="Times New Roman" pitchFamily="18" charset="0"/>
              </a:rPr>
              <a:t>lại</a:t>
            </a:r>
            <a:endParaRPr lang="en-US" sz="3600" baseline="-25000" dirty="0" smtClean="0">
              <a:solidFill>
                <a:srgbClr val="000099"/>
              </a:solidFill>
              <a:latin typeface="Times New Roman" pitchFamily="18" charset="0"/>
              <a:cs typeface="Times New Roman" pitchFamily="18" charset="0"/>
            </a:endParaRPr>
          </a:p>
          <a:p>
            <a:pPr lvl="1"/>
            <a:r>
              <a:rPr lang="vi-VN" sz="3600" dirty="0" smtClean="0">
                <a:latin typeface="Times New Roman" pitchFamily="18" charset="0"/>
                <a:cs typeface="Times New Roman" pitchFamily="18" charset="0"/>
              </a:rPr>
              <a:t>Direct reverse voltages</a:t>
            </a:r>
            <a:r>
              <a:rPr lang="en-US" sz="3600" dirty="0" smtClean="0">
                <a:latin typeface="Times New Roman" pitchFamily="18" charset="0"/>
                <a:cs typeface="Times New Roman" pitchFamily="18" charset="0"/>
              </a:rPr>
              <a:t>, </a:t>
            </a:r>
            <a:r>
              <a:rPr lang="en-US" sz="3600" dirty="0" smtClean="0">
                <a:solidFill>
                  <a:srgbClr val="000099"/>
                </a:solidFill>
                <a:latin typeface="Times New Roman" pitchFamily="18" charset="0"/>
                <a:cs typeface="Times New Roman" pitchFamily="18" charset="0"/>
              </a:rPr>
              <a:t>U</a:t>
            </a:r>
            <a:r>
              <a:rPr lang="en-US" sz="3600" baseline="-25000" dirty="0" smtClean="0">
                <a:solidFill>
                  <a:srgbClr val="000099"/>
                </a:solidFill>
                <a:latin typeface="Times New Roman" pitchFamily="18" charset="0"/>
                <a:cs typeface="Times New Roman" pitchFamily="18" charset="0"/>
              </a:rPr>
              <a:t>R</a:t>
            </a:r>
          </a:p>
          <a:p>
            <a:pPr>
              <a:buNone/>
            </a:pPr>
            <a:r>
              <a:rPr lang="en-US" sz="3600" dirty="0" smtClean="0">
                <a:latin typeface="Times New Roman" pitchFamily="18" charset="0"/>
                <a:cs typeface="Times New Roman" pitchFamily="18" charset="0"/>
              </a:rPr>
              <a:t>          </a:t>
            </a:r>
            <a:r>
              <a:rPr lang="en-US" sz="3600" dirty="0" err="1" smtClean="0">
                <a:solidFill>
                  <a:srgbClr val="000099"/>
                </a:solidFill>
                <a:latin typeface="Times New Roman" pitchFamily="18" charset="0"/>
                <a:cs typeface="Times New Roman" pitchFamily="18" charset="0"/>
              </a:rPr>
              <a:t>điện</a:t>
            </a:r>
            <a:r>
              <a:rPr lang="en-US" sz="3600" dirty="0" smtClean="0">
                <a:solidFill>
                  <a:srgbClr val="000099"/>
                </a:solidFill>
                <a:latin typeface="Times New Roman" pitchFamily="18" charset="0"/>
                <a:cs typeface="Times New Roman" pitchFamily="18" charset="0"/>
              </a:rPr>
              <a:t> </a:t>
            </a:r>
            <a:r>
              <a:rPr lang="en-US" sz="3600" dirty="0" err="1" smtClean="0">
                <a:solidFill>
                  <a:srgbClr val="000099"/>
                </a:solidFill>
                <a:latin typeface="Times New Roman" pitchFamily="18" charset="0"/>
                <a:cs typeface="Times New Roman" pitchFamily="18" charset="0"/>
              </a:rPr>
              <a:t>áp</a:t>
            </a:r>
            <a:r>
              <a:rPr lang="en-US" sz="3600" dirty="0" smtClean="0">
                <a:solidFill>
                  <a:srgbClr val="000099"/>
                </a:solidFill>
                <a:latin typeface="Times New Roman" pitchFamily="18" charset="0"/>
                <a:cs typeface="Times New Roman" pitchFamily="18" charset="0"/>
              </a:rPr>
              <a:t> </a:t>
            </a:r>
            <a:r>
              <a:rPr lang="en-US" sz="3600" dirty="0" err="1" smtClean="0">
                <a:solidFill>
                  <a:srgbClr val="000099"/>
                </a:solidFill>
                <a:latin typeface="Times New Roman" pitchFamily="18" charset="0"/>
                <a:cs typeface="Times New Roman" pitchFamily="18" charset="0"/>
              </a:rPr>
              <a:t>ngược</a:t>
            </a:r>
            <a:r>
              <a:rPr lang="en-US" sz="3600" dirty="0" smtClean="0">
                <a:solidFill>
                  <a:srgbClr val="000099"/>
                </a:solidFill>
                <a:latin typeface="Times New Roman" pitchFamily="18" charset="0"/>
                <a:cs typeface="Times New Roman" pitchFamily="18" charset="0"/>
              </a:rPr>
              <a:t> </a:t>
            </a:r>
            <a:r>
              <a:rPr lang="en-US" sz="3600" dirty="0" err="1" smtClean="0">
                <a:solidFill>
                  <a:srgbClr val="000099"/>
                </a:solidFill>
                <a:latin typeface="Times New Roman" pitchFamily="18" charset="0"/>
                <a:cs typeface="Times New Roman" pitchFamily="18" charset="0"/>
              </a:rPr>
              <a:t>đỉnh</a:t>
            </a:r>
            <a:r>
              <a:rPr lang="en-US" sz="3600" dirty="0" smtClean="0">
                <a:solidFill>
                  <a:srgbClr val="000099"/>
                </a:solidFill>
                <a:latin typeface="Times New Roman" pitchFamily="18" charset="0"/>
                <a:cs typeface="Times New Roman" pitchFamily="18" charset="0"/>
              </a:rPr>
              <a:t> </a:t>
            </a:r>
            <a:r>
              <a:rPr lang="en-US" sz="3600" dirty="0" err="1" smtClean="0">
                <a:solidFill>
                  <a:srgbClr val="000099"/>
                </a:solidFill>
                <a:latin typeface="Times New Roman" pitchFamily="18" charset="0"/>
                <a:cs typeface="Times New Roman" pitchFamily="18" charset="0"/>
              </a:rPr>
              <a:t>trực</a:t>
            </a:r>
            <a:r>
              <a:rPr lang="en-US" sz="3600" dirty="0" smtClean="0">
                <a:solidFill>
                  <a:srgbClr val="000099"/>
                </a:solidFill>
                <a:latin typeface="Times New Roman" pitchFamily="18" charset="0"/>
                <a:cs typeface="Times New Roman" pitchFamily="18" charset="0"/>
              </a:rPr>
              <a:t> </a:t>
            </a:r>
            <a:r>
              <a:rPr lang="en-US" sz="3600" dirty="0" err="1" smtClean="0">
                <a:solidFill>
                  <a:srgbClr val="000099"/>
                </a:solidFill>
                <a:latin typeface="Times New Roman" pitchFamily="18" charset="0"/>
                <a:cs typeface="Times New Roman" pitchFamily="18" charset="0"/>
              </a:rPr>
              <a:t>tiếp</a:t>
            </a:r>
            <a:endParaRPr lang="en-US" sz="3600" baseline="-25000" dirty="0" smtClean="0">
              <a:solidFill>
                <a:srgbClr val="000099"/>
              </a:solidFill>
              <a:latin typeface="Times New Roman" pitchFamily="18" charset="0"/>
              <a:cs typeface="Times New Roman" pitchFamily="18" charset="0"/>
            </a:endParaRPr>
          </a:p>
        </p:txBody>
      </p:sp>
      <p:graphicFrame>
        <p:nvGraphicFramePr>
          <p:cNvPr id="15" name="Object 14"/>
          <p:cNvGraphicFramePr>
            <a:graphicFrameLocks noChangeAspect="1"/>
          </p:cNvGraphicFramePr>
          <p:nvPr>
            <p:extLst>
              <p:ext uri="{D42A27DB-BD31-4B8C-83A1-F6EECF244321}">
                <p14:modId xmlns="" xmlns:p14="http://schemas.microsoft.com/office/powerpoint/2010/main" val="4110336349"/>
              </p:ext>
            </p:extLst>
          </p:nvPr>
        </p:nvGraphicFramePr>
        <p:xfrm>
          <a:off x="5508104" y="1844824"/>
          <a:ext cx="3024336" cy="1010920"/>
        </p:xfrm>
        <a:graphic>
          <a:graphicData uri="http://schemas.openxmlformats.org/presentationml/2006/ole">
            <p:oleObj spid="_x0000_s32785" name="Equation" r:id="rId3" imgW="1040948" imgH="469696" progId="">
              <p:embed/>
            </p:oleObj>
          </a:graphicData>
        </a:graphic>
      </p:graphicFrame>
      <p:sp>
        <p:nvSpPr>
          <p:cNvPr id="16" name="Right Arrow 15"/>
          <p:cNvSpPr/>
          <p:nvPr/>
        </p:nvSpPr>
        <p:spPr>
          <a:xfrm>
            <a:off x="3643306" y="1643050"/>
            <a:ext cx="504056"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7" name="Right Arrow 16"/>
          <p:cNvSpPr/>
          <p:nvPr/>
        </p:nvSpPr>
        <p:spPr>
          <a:xfrm>
            <a:off x="3643306" y="3643314"/>
            <a:ext cx="504056"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3" name="Rectangle 12"/>
          <p:cNvSpPr/>
          <p:nvPr/>
        </p:nvSpPr>
        <p:spPr>
          <a:xfrm>
            <a:off x="428596" y="0"/>
            <a:ext cx="6691255" cy="584775"/>
          </a:xfrm>
          <a:prstGeom prst="rect">
            <a:avLst/>
          </a:prstGeom>
        </p:spPr>
        <p:txBody>
          <a:bodyPr wrap="none">
            <a:spAutoFit/>
          </a:bodyPr>
          <a:lstStyle/>
          <a:p>
            <a:r>
              <a:rPr lang="en-US" sz="3200" b="1" smtClean="0">
                <a:solidFill>
                  <a:schemeClr val="accent6">
                    <a:lumMod val="75000"/>
                  </a:schemeClr>
                </a:solidFill>
                <a:latin typeface="Times New Roman" pitchFamily="18" charset="0"/>
                <a:cs typeface="Times New Roman" pitchFamily="18" charset="0"/>
              </a:rPr>
              <a:t>1.1.5- </a:t>
            </a:r>
            <a:r>
              <a:rPr lang="en-US" sz="3200" b="1" u="sng" smtClean="0">
                <a:solidFill>
                  <a:schemeClr val="accent6">
                    <a:lumMod val="75000"/>
                  </a:schemeClr>
                </a:solidFill>
                <a:latin typeface="Times New Roman" pitchFamily="18" charset="0"/>
                <a:cs typeface="Times New Roman" pitchFamily="18" charset="0"/>
              </a:rPr>
              <a:t>Các thông số cơ bản của diode</a:t>
            </a:r>
            <a:r>
              <a:rPr lang="en-US" sz="3200" b="1" smtClean="0">
                <a:solidFill>
                  <a:schemeClr val="accent6">
                    <a:lumMod val="75000"/>
                  </a:schemeClr>
                </a:solidFill>
                <a:latin typeface="Times New Roman" pitchFamily="18" charset="0"/>
                <a:cs typeface="Times New Roman" pitchFamily="18"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heckerboard(across)">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checkerboard(across)">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checkerboard(across)">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11">
                                            <p:txEl>
                                              <p:pRg st="0" end="0"/>
                                            </p:txEl>
                                          </p:spTgt>
                                        </p:tgtEl>
                                        <p:attrNameLst>
                                          <p:attrName>style.visibility</p:attrName>
                                        </p:attrNameLst>
                                      </p:cBhvr>
                                      <p:to>
                                        <p:strVal val="visible"/>
                                      </p:to>
                                    </p:set>
                                    <p:animEffect transition="in" filter="checkerboard(across)">
                                      <p:cBhvr>
                                        <p:cTn id="22" dur="500"/>
                                        <p:tgtEl>
                                          <p:spTgt spid="11">
                                            <p:txEl>
                                              <p:pRg st="0" end="0"/>
                                            </p:txEl>
                                          </p:spTgt>
                                        </p:tgtEl>
                                      </p:cBhvr>
                                    </p:animEffect>
                                  </p:childTnLst>
                                </p:cTn>
                              </p:par>
                              <p:par>
                                <p:cTn id="23" presetID="5" presetClass="entr" presetSubtype="10" fill="hold" nodeType="withEffect">
                                  <p:stCondLst>
                                    <p:cond delay="0"/>
                                  </p:stCondLst>
                                  <p:childTnLst>
                                    <p:set>
                                      <p:cBhvr>
                                        <p:cTn id="24" dur="1" fill="hold">
                                          <p:stCondLst>
                                            <p:cond delay="0"/>
                                          </p:stCondLst>
                                        </p:cTn>
                                        <p:tgtEl>
                                          <p:spTgt spid="11">
                                            <p:txEl>
                                              <p:pRg st="1" end="1"/>
                                            </p:txEl>
                                          </p:spTgt>
                                        </p:tgtEl>
                                        <p:attrNameLst>
                                          <p:attrName>style.visibility</p:attrName>
                                        </p:attrNameLst>
                                      </p:cBhvr>
                                      <p:to>
                                        <p:strVal val="visible"/>
                                      </p:to>
                                    </p:set>
                                    <p:animEffect transition="in" filter="checkerboard(across)">
                                      <p:cBhvr>
                                        <p:cTn id="25" dur="500"/>
                                        <p:tgtEl>
                                          <p:spTgt spid="11">
                                            <p:txEl>
                                              <p:pRg st="1" end="1"/>
                                            </p:txEl>
                                          </p:spTgt>
                                        </p:tgtEl>
                                      </p:cBhvr>
                                    </p:animEffect>
                                  </p:childTnLst>
                                </p:cTn>
                              </p:par>
                              <p:par>
                                <p:cTn id="26" presetID="5" presetClass="entr" presetSubtype="10" fill="hold" nodeType="withEffect">
                                  <p:stCondLst>
                                    <p:cond delay="0"/>
                                  </p:stCondLst>
                                  <p:childTnLst>
                                    <p:set>
                                      <p:cBhvr>
                                        <p:cTn id="27" dur="1" fill="hold">
                                          <p:stCondLst>
                                            <p:cond delay="0"/>
                                          </p:stCondLst>
                                        </p:cTn>
                                        <p:tgtEl>
                                          <p:spTgt spid="11">
                                            <p:txEl>
                                              <p:pRg st="2" end="2"/>
                                            </p:txEl>
                                          </p:spTgt>
                                        </p:tgtEl>
                                        <p:attrNameLst>
                                          <p:attrName>style.visibility</p:attrName>
                                        </p:attrNameLst>
                                      </p:cBhvr>
                                      <p:to>
                                        <p:strVal val="visible"/>
                                      </p:to>
                                    </p:set>
                                    <p:animEffect transition="in" filter="checkerboard(across)">
                                      <p:cBhvr>
                                        <p:cTn id="28" dur="500"/>
                                        <p:tgtEl>
                                          <p:spTgt spid="11">
                                            <p:txEl>
                                              <p:pRg st="2" end="2"/>
                                            </p:txEl>
                                          </p:spTgt>
                                        </p:tgtEl>
                                      </p:cBhvr>
                                    </p:animEffect>
                                  </p:childTnLst>
                                </p:cTn>
                              </p:par>
                              <p:par>
                                <p:cTn id="29" presetID="5" presetClass="entr" presetSubtype="10"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checkerboard(across)">
                                      <p:cBhvr>
                                        <p:cTn id="31" dur="500"/>
                                        <p:tgtEl>
                                          <p:spTgt spid="15"/>
                                        </p:tgtEl>
                                      </p:cBhvr>
                                    </p:animEffect>
                                  </p:childTnLst>
                                </p:cTn>
                              </p:par>
                            </p:childTnLst>
                          </p:cTn>
                        </p:par>
                      </p:childTnLst>
                    </p:cTn>
                  </p:par>
                  <p:par>
                    <p:cTn id="32" fill="hold">
                      <p:stCondLst>
                        <p:cond delay="indefinite"/>
                      </p:stCondLst>
                      <p:childTnLst>
                        <p:par>
                          <p:cTn id="33" fill="hold">
                            <p:stCondLst>
                              <p:cond delay="0"/>
                            </p:stCondLst>
                            <p:childTnLst>
                              <p:par>
                                <p:cTn id="34" presetID="5" presetClass="entr" presetSubtype="10" fill="hold" nodeType="clickEffect">
                                  <p:stCondLst>
                                    <p:cond delay="0"/>
                                  </p:stCondLst>
                                  <p:childTnLst>
                                    <p:set>
                                      <p:cBhvr>
                                        <p:cTn id="35" dur="1" fill="hold">
                                          <p:stCondLst>
                                            <p:cond delay="0"/>
                                          </p:stCondLst>
                                        </p:cTn>
                                        <p:tgtEl>
                                          <p:spTgt spid="9">
                                            <p:txEl>
                                              <p:pRg st="3" end="3"/>
                                            </p:txEl>
                                          </p:spTgt>
                                        </p:tgtEl>
                                        <p:attrNameLst>
                                          <p:attrName>style.visibility</p:attrName>
                                        </p:attrNameLst>
                                      </p:cBhvr>
                                      <p:to>
                                        <p:strVal val="visible"/>
                                      </p:to>
                                    </p:set>
                                    <p:animEffect transition="in" filter="checkerboard(across)">
                                      <p:cBhvr>
                                        <p:cTn id="36" dur="500"/>
                                        <p:tgtEl>
                                          <p:spTgt spid="9">
                                            <p:txEl>
                                              <p:pRg st="3" end="3"/>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5" presetClass="entr" presetSubtype="10" fill="hold" nodeType="clickEffect">
                                  <p:stCondLst>
                                    <p:cond delay="0"/>
                                  </p:stCondLst>
                                  <p:childTnLst>
                                    <p:set>
                                      <p:cBhvr>
                                        <p:cTn id="40" dur="1" fill="hold">
                                          <p:stCondLst>
                                            <p:cond delay="0"/>
                                          </p:stCondLst>
                                        </p:cTn>
                                        <p:tgtEl>
                                          <p:spTgt spid="9">
                                            <p:txEl>
                                              <p:pRg st="4" end="4"/>
                                            </p:txEl>
                                          </p:spTgt>
                                        </p:tgtEl>
                                        <p:attrNameLst>
                                          <p:attrName>style.visibility</p:attrName>
                                        </p:attrNameLst>
                                      </p:cBhvr>
                                      <p:to>
                                        <p:strVal val="visible"/>
                                      </p:to>
                                    </p:set>
                                    <p:animEffect transition="in" filter="checkerboard(across)">
                                      <p:cBhvr>
                                        <p:cTn id="41" dur="500"/>
                                        <p:tgtEl>
                                          <p:spTgt spid="9">
                                            <p:txEl>
                                              <p:pRg st="4" end="4"/>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5" presetClass="entr" presetSubtype="10" fill="hold" grpId="0" nodeType="click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checkerboard(across)">
                                      <p:cBhvr>
                                        <p:cTn id="46" dur="500"/>
                                        <p:tgtEl>
                                          <p:spTgt spid="17"/>
                                        </p:tgtEl>
                                      </p:cBhvr>
                                    </p:animEffect>
                                  </p:childTnLst>
                                </p:cTn>
                              </p:par>
                            </p:childTnLst>
                          </p:cTn>
                        </p:par>
                      </p:childTnLst>
                    </p:cTn>
                  </p:par>
                  <p:par>
                    <p:cTn id="47" fill="hold">
                      <p:stCondLst>
                        <p:cond delay="indefinite"/>
                      </p:stCondLst>
                      <p:childTnLst>
                        <p:par>
                          <p:cTn id="48" fill="hold">
                            <p:stCondLst>
                              <p:cond delay="0"/>
                            </p:stCondLst>
                            <p:childTnLst>
                              <p:par>
                                <p:cTn id="49" presetID="5" presetClass="entr" presetSubtype="10" fill="hold" nodeType="clickEffect">
                                  <p:stCondLst>
                                    <p:cond delay="0"/>
                                  </p:stCondLst>
                                  <p:childTnLst>
                                    <p:set>
                                      <p:cBhvr>
                                        <p:cTn id="50" dur="1" fill="hold">
                                          <p:stCondLst>
                                            <p:cond delay="0"/>
                                          </p:stCondLst>
                                        </p:cTn>
                                        <p:tgtEl>
                                          <p:spTgt spid="11">
                                            <p:txEl>
                                              <p:pRg st="5" end="5"/>
                                            </p:txEl>
                                          </p:spTgt>
                                        </p:tgtEl>
                                        <p:attrNameLst>
                                          <p:attrName>style.visibility</p:attrName>
                                        </p:attrNameLst>
                                      </p:cBhvr>
                                      <p:to>
                                        <p:strVal val="visible"/>
                                      </p:to>
                                    </p:set>
                                    <p:animEffect transition="in" filter="checkerboard(across)">
                                      <p:cBhvr>
                                        <p:cTn id="51" dur="500"/>
                                        <p:tgtEl>
                                          <p:spTgt spid="11">
                                            <p:txEl>
                                              <p:pRg st="5" end="5"/>
                                            </p:txEl>
                                          </p:spTgt>
                                        </p:tgtEl>
                                      </p:cBhvr>
                                    </p:animEffect>
                                  </p:childTnLst>
                                </p:cTn>
                              </p:par>
                              <p:par>
                                <p:cTn id="52" presetID="5" presetClass="entr" presetSubtype="10" fill="hold" nodeType="withEffect">
                                  <p:stCondLst>
                                    <p:cond delay="0"/>
                                  </p:stCondLst>
                                  <p:childTnLst>
                                    <p:set>
                                      <p:cBhvr>
                                        <p:cTn id="53" dur="1" fill="hold">
                                          <p:stCondLst>
                                            <p:cond delay="0"/>
                                          </p:stCondLst>
                                        </p:cTn>
                                        <p:tgtEl>
                                          <p:spTgt spid="11">
                                            <p:txEl>
                                              <p:pRg st="6" end="6"/>
                                            </p:txEl>
                                          </p:spTgt>
                                        </p:tgtEl>
                                        <p:attrNameLst>
                                          <p:attrName>style.visibility</p:attrName>
                                        </p:attrNameLst>
                                      </p:cBhvr>
                                      <p:to>
                                        <p:strVal val="visible"/>
                                      </p:to>
                                    </p:set>
                                    <p:animEffect transition="in" filter="checkerboard(across)">
                                      <p:cBhvr>
                                        <p:cTn id="54" dur="500"/>
                                        <p:tgtEl>
                                          <p:spTgt spid="11">
                                            <p:txEl>
                                              <p:pRg st="6" end="6"/>
                                            </p:txEl>
                                          </p:spTgt>
                                        </p:tgtEl>
                                      </p:cBhvr>
                                    </p:animEffect>
                                  </p:childTnLst>
                                </p:cTn>
                              </p:par>
                              <p:par>
                                <p:cTn id="55" presetID="5" presetClass="entr" presetSubtype="10" fill="hold" nodeType="withEffect">
                                  <p:stCondLst>
                                    <p:cond delay="0"/>
                                  </p:stCondLst>
                                  <p:childTnLst>
                                    <p:set>
                                      <p:cBhvr>
                                        <p:cTn id="56" dur="1" fill="hold">
                                          <p:stCondLst>
                                            <p:cond delay="0"/>
                                          </p:stCondLst>
                                        </p:cTn>
                                        <p:tgtEl>
                                          <p:spTgt spid="11">
                                            <p:txEl>
                                              <p:pRg st="7" end="7"/>
                                            </p:txEl>
                                          </p:spTgt>
                                        </p:tgtEl>
                                        <p:attrNameLst>
                                          <p:attrName>style.visibility</p:attrName>
                                        </p:attrNameLst>
                                      </p:cBhvr>
                                      <p:to>
                                        <p:strVal val="visible"/>
                                      </p:to>
                                    </p:set>
                                    <p:animEffect transition="in" filter="checkerboard(across)">
                                      <p:cBhvr>
                                        <p:cTn id="57" dur="500"/>
                                        <p:tgtEl>
                                          <p:spTgt spid="11">
                                            <p:txEl>
                                              <p:pRg st="7" end="7"/>
                                            </p:txEl>
                                          </p:spTgt>
                                        </p:tgtEl>
                                      </p:cBhvr>
                                    </p:animEffect>
                                  </p:childTnLst>
                                </p:cTn>
                              </p:par>
                              <p:par>
                                <p:cTn id="58" presetID="5" presetClass="entr" presetSubtype="10" fill="hold" nodeType="withEffect">
                                  <p:stCondLst>
                                    <p:cond delay="0"/>
                                  </p:stCondLst>
                                  <p:childTnLst>
                                    <p:set>
                                      <p:cBhvr>
                                        <p:cTn id="59" dur="1" fill="hold">
                                          <p:stCondLst>
                                            <p:cond delay="0"/>
                                          </p:stCondLst>
                                        </p:cTn>
                                        <p:tgtEl>
                                          <p:spTgt spid="11">
                                            <p:txEl>
                                              <p:pRg st="8" end="8"/>
                                            </p:txEl>
                                          </p:spTgt>
                                        </p:tgtEl>
                                        <p:attrNameLst>
                                          <p:attrName>style.visibility</p:attrName>
                                        </p:attrNameLst>
                                      </p:cBhvr>
                                      <p:to>
                                        <p:strVal val="visible"/>
                                      </p:to>
                                    </p:set>
                                    <p:animEffect transition="in" filter="checkerboard(across)">
                                      <p:cBhvr>
                                        <p:cTn id="60" dur="500"/>
                                        <p:tgtEl>
                                          <p:spTgt spid="11">
                                            <p:txEl>
                                              <p:pRg st="8" end="8"/>
                                            </p:txEl>
                                          </p:spTgt>
                                        </p:tgtEl>
                                      </p:cBhvr>
                                    </p:animEffect>
                                  </p:childTnLst>
                                </p:cTn>
                              </p:par>
                              <p:par>
                                <p:cTn id="61" presetID="5" presetClass="entr" presetSubtype="10" fill="hold" nodeType="withEffect">
                                  <p:stCondLst>
                                    <p:cond delay="0"/>
                                  </p:stCondLst>
                                  <p:childTnLst>
                                    <p:set>
                                      <p:cBhvr>
                                        <p:cTn id="62" dur="1" fill="hold">
                                          <p:stCondLst>
                                            <p:cond delay="0"/>
                                          </p:stCondLst>
                                        </p:cTn>
                                        <p:tgtEl>
                                          <p:spTgt spid="11">
                                            <p:txEl>
                                              <p:pRg st="9" end="9"/>
                                            </p:txEl>
                                          </p:spTgt>
                                        </p:tgtEl>
                                        <p:attrNameLst>
                                          <p:attrName>style.visibility</p:attrName>
                                        </p:attrNameLst>
                                      </p:cBhvr>
                                      <p:to>
                                        <p:strVal val="visible"/>
                                      </p:to>
                                    </p:set>
                                    <p:animEffect transition="in" filter="checkerboard(across)">
                                      <p:cBhvr>
                                        <p:cTn id="63" dur="500"/>
                                        <p:tgtEl>
                                          <p:spTgt spid="11">
                                            <p:txEl>
                                              <p:pRg st="9" end="9"/>
                                            </p:txEl>
                                          </p:spTgt>
                                        </p:tgtEl>
                                      </p:cBhvr>
                                    </p:animEffect>
                                  </p:childTnLst>
                                </p:cTn>
                              </p:par>
                              <p:par>
                                <p:cTn id="64" presetID="5" presetClass="entr" presetSubtype="10" fill="hold" nodeType="withEffect">
                                  <p:stCondLst>
                                    <p:cond delay="0"/>
                                  </p:stCondLst>
                                  <p:childTnLst>
                                    <p:set>
                                      <p:cBhvr>
                                        <p:cTn id="65" dur="1" fill="hold">
                                          <p:stCondLst>
                                            <p:cond delay="0"/>
                                          </p:stCondLst>
                                        </p:cTn>
                                        <p:tgtEl>
                                          <p:spTgt spid="11">
                                            <p:txEl>
                                              <p:pRg st="10" end="10"/>
                                            </p:txEl>
                                          </p:spTgt>
                                        </p:tgtEl>
                                        <p:attrNameLst>
                                          <p:attrName>style.visibility</p:attrName>
                                        </p:attrNameLst>
                                      </p:cBhvr>
                                      <p:to>
                                        <p:strVal val="visible"/>
                                      </p:to>
                                    </p:set>
                                    <p:animEffect transition="in" filter="checkerboard(across)">
                                      <p:cBhvr>
                                        <p:cTn id="66" dur="500"/>
                                        <p:tgtEl>
                                          <p:spTgt spid="11">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half" idx="1"/>
          </p:nvPr>
        </p:nvSpPr>
        <p:spPr>
          <a:xfrm>
            <a:off x="-285784" y="928670"/>
            <a:ext cx="3851920" cy="4857784"/>
          </a:xfrm>
        </p:spPr>
        <p:txBody>
          <a:bodyPr>
            <a:noAutofit/>
          </a:bodyPr>
          <a:lstStyle/>
          <a:p>
            <a:pPr lvl="1">
              <a:buNone/>
            </a:pPr>
            <a:r>
              <a:rPr lang="en-US" sz="2800" smtClean="0">
                <a:latin typeface="Times New Roman" pitchFamily="18" charset="0"/>
                <a:cs typeface="Times New Roman" pitchFamily="18" charset="0"/>
              </a:rPr>
              <a:t>- Tần số </a:t>
            </a:r>
            <a:r>
              <a:rPr lang="en-US" sz="2800" i="1" smtClean="0">
                <a:latin typeface="Times New Roman" pitchFamily="18" charset="0"/>
                <a:cs typeface="Times New Roman" pitchFamily="18" charset="0"/>
              </a:rPr>
              <a:t>f</a:t>
            </a:r>
            <a:r>
              <a:rPr lang="en-US" sz="2800" smtClean="0">
                <a:latin typeface="Times New Roman" pitchFamily="18" charset="0"/>
                <a:cs typeface="Times New Roman" pitchFamily="18" charset="0"/>
              </a:rPr>
              <a:t> (Hz)</a:t>
            </a:r>
          </a:p>
          <a:p>
            <a:pPr lvl="1">
              <a:buNone/>
            </a:pPr>
            <a:endParaRPr lang="en-US" sz="2800" smtClean="0">
              <a:latin typeface="Times New Roman" pitchFamily="18" charset="0"/>
              <a:cs typeface="Times New Roman" pitchFamily="18" charset="0"/>
            </a:endParaRPr>
          </a:p>
          <a:p>
            <a:pPr lvl="1">
              <a:buNone/>
            </a:pPr>
            <a:endParaRPr lang="en-US" sz="2800" smtClean="0">
              <a:latin typeface="Times New Roman" pitchFamily="18" charset="0"/>
              <a:cs typeface="Times New Roman" pitchFamily="18" charset="0"/>
            </a:endParaRPr>
          </a:p>
          <a:p>
            <a:pPr lvl="1">
              <a:buNone/>
            </a:pPr>
            <a:endParaRPr lang="en-US" sz="2800" smtClean="0">
              <a:latin typeface="Times New Roman" pitchFamily="18" charset="0"/>
              <a:cs typeface="Times New Roman" pitchFamily="18" charset="0"/>
            </a:endParaRPr>
          </a:p>
          <a:p>
            <a:pPr lvl="1">
              <a:buNone/>
            </a:pPr>
            <a:endParaRPr lang="en-US" sz="2800" smtClean="0">
              <a:latin typeface="Times New Roman" pitchFamily="18" charset="0"/>
              <a:cs typeface="Times New Roman" pitchFamily="18" charset="0"/>
            </a:endParaRPr>
          </a:p>
          <a:p>
            <a:pPr lvl="1">
              <a:buNone/>
            </a:pPr>
            <a:r>
              <a:rPr lang="en-US" sz="2800" smtClean="0">
                <a:latin typeface="Times New Roman" pitchFamily="18" charset="0"/>
                <a:cs typeface="Times New Roman" pitchFamily="18" charset="0"/>
              </a:rPr>
              <a:t>- Thời gian phục hồi </a:t>
            </a:r>
            <a:r>
              <a:rPr lang="en-US" sz="2800" i="1" smtClean="0">
                <a:latin typeface="Times New Roman" pitchFamily="18" charset="0"/>
                <a:cs typeface="Times New Roman" pitchFamily="18" charset="0"/>
              </a:rPr>
              <a:t>t</a:t>
            </a:r>
            <a:r>
              <a:rPr lang="en-US" sz="2800" i="1" baseline="-25000" smtClean="0">
                <a:latin typeface="Times New Roman" pitchFamily="18" charset="0"/>
                <a:cs typeface="Times New Roman" pitchFamily="18" charset="0"/>
              </a:rPr>
              <a:t>rr</a:t>
            </a:r>
            <a:r>
              <a:rPr lang="en-US" sz="2800" smtClean="0">
                <a:latin typeface="Times New Roman" pitchFamily="18" charset="0"/>
                <a:cs typeface="Times New Roman" pitchFamily="18" charset="0"/>
              </a:rPr>
              <a:t> (</a:t>
            </a:r>
            <a:r>
              <a:rPr lang="el-GR" sz="2800" smtClean="0">
                <a:latin typeface="Times New Roman" pitchFamily="18" charset="0"/>
                <a:cs typeface="Times New Roman" pitchFamily="18" charset="0"/>
              </a:rPr>
              <a:t>μ</a:t>
            </a:r>
            <a:r>
              <a:rPr lang="en-US" sz="2800" smtClean="0">
                <a:latin typeface="Times New Roman" pitchFamily="18" charset="0"/>
                <a:cs typeface="Times New Roman" pitchFamily="18" charset="0"/>
              </a:rPr>
              <a:t>s) và điện tích phục hồi </a:t>
            </a:r>
            <a:r>
              <a:rPr lang="en-US" sz="2800" i="1" smtClean="0">
                <a:latin typeface="Times New Roman" pitchFamily="18" charset="0"/>
                <a:cs typeface="Times New Roman" pitchFamily="18" charset="0"/>
              </a:rPr>
              <a:t>Q</a:t>
            </a:r>
            <a:r>
              <a:rPr lang="en-US" sz="2800" i="1" baseline="-25000" smtClean="0">
                <a:latin typeface="Times New Roman" pitchFamily="18" charset="0"/>
                <a:cs typeface="Times New Roman" pitchFamily="18" charset="0"/>
              </a:rPr>
              <a:t>rr</a:t>
            </a:r>
            <a:r>
              <a:rPr lang="en-US" sz="2800" i="1" smtClean="0">
                <a:latin typeface="Times New Roman" pitchFamily="18" charset="0"/>
                <a:cs typeface="Times New Roman" pitchFamily="18" charset="0"/>
              </a:rPr>
              <a:t> (C)</a:t>
            </a:r>
            <a:r>
              <a:rPr lang="en-US" sz="2800" i="1" baseline="-25000" smtClean="0">
                <a:latin typeface="Times New Roman" pitchFamily="18" charset="0"/>
                <a:cs typeface="Times New Roman" pitchFamily="18" charset="0"/>
              </a:rPr>
              <a:t> </a:t>
            </a:r>
            <a:endParaRPr lang="vi-VN" sz="2800" smtClean="0">
              <a:latin typeface="Times New Roman" pitchFamily="18" charset="0"/>
              <a:cs typeface="Times New Roman" pitchFamily="18" charset="0"/>
            </a:endParaRPr>
          </a:p>
          <a:p>
            <a:pPr lvl="1">
              <a:buNone/>
            </a:pPr>
            <a:endParaRPr lang="vi-VN" sz="2800" baseline="30000" smtClean="0">
              <a:latin typeface="Times New Roman" pitchFamily="18" charset="0"/>
              <a:cs typeface="Times New Roman" pitchFamily="18" charset="0"/>
            </a:endParaRPr>
          </a:p>
          <a:p>
            <a:pPr lvl="1">
              <a:buNone/>
            </a:pPr>
            <a:endParaRPr lang="en-US" sz="2800" baseline="30000" smtClean="0">
              <a:latin typeface="Times New Roman" pitchFamily="18" charset="0"/>
              <a:cs typeface="Times New Roman" pitchFamily="18" charset="0"/>
            </a:endParaRPr>
          </a:p>
          <a:p>
            <a:pPr>
              <a:buNone/>
            </a:pPr>
            <a:r>
              <a:rPr lang="en-US" sz="1800" smtClean="0">
                <a:latin typeface="Times New Roman" pitchFamily="18" charset="0"/>
                <a:cs typeface="Times New Roman" pitchFamily="18" charset="0"/>
              </a:rPr>
              <a:t>        </a:t>
            </a:r>
            <a:endParaRPr lang="en-US" sz="2800" smtClean="0">
              <a:latin typeface="Times New Roman" pitchFamily="18" charset="0"/>
              <a:cs typeface="Times New Roman" pitchFamily="18" charset="0"/>
            </a:endParaRPr>
          </a:p>
          <a:p>
            <a:pPr lvl="1"/>
            <a:endParaRPr lang="vi-VN" sz="2800" smtClean="0">
              <a:latin typeface="Times New Roman" pitchFamily="18" charset="0"/>
              <a:cs typeface="Times New Roman" pitchFamily="18" charset="0"/>
            </a:endParaRPr>
          </a:p>
          <a:p>
            <a:endParaRPr lang="vi-VN"/>
          </a:p>
        </p:txBody>
      </p:sp>
      <p:sp>
        <p:nvSpPr>
          <p:cNvPr id="11" name="Content Placeholder 10"/>
          <p:cNvSpPr>
            <a:spLocks noGrp="1"/>
          </p:cNvSpPr>
          <p:nvPr>
            <p:ph sz="half" idx="2"/>
          </p:nvPr>
        </p:nvSpPr>
        <p:spPr>
          <a:xfrm>
            <a:off x="3857620" y="928670"/>
            <a:ext cx="4968552" cy="4071966"/>
          </a:xfrm>
        </p:spPr>
        <p:txBody>
          <a:bodyPr>
            <a:noAutofit/>
          </a:bodyPr>
          <a:lstStyle/>
          <a:p>
            <a:pPr>
              <a:buNone/>
            </a:pPr>
            <a:r>
              <a:rPr lang="en-US" smtClean="0">
                <a:latin typeface="Times New Roman" pitchFamily="18" charset="0"/>
                <a:cs typeface="Times New Roman" pitchFamily="18" charset="0"/>
              </a:rPr>
              <a:t>   </a:t>
            </a:r>
            <a:r>
              <a:rPr lang="en-US" sz="2400" smtClean="0">
                <a:latin typeface="Times New Roman" pitchFamily="18" charset="0"/>
                <a:cs typeface="Times New Roman" pitchFamily="18" charset="0"/>
              </a:rPr>
              <a:t>Khi tần số tăng lên tổn thất do quá trình đóng cắt sẽ đóng vai trò chính chứ không phải là tổn thất khi dẫn.</a:t>
            </a:r>
          </a:p>
          <a:p>
            <a:pPr>
              <a:buNone/>
            </a:pPr>
            <a:endParaRPr lang="en-US" smtClean="0">
              <a:latin typeface="Times New Roman" pitchFamily="18" charset="0"/>
              <a:cs typeface="Times New Roman" pitchFamily="18" charset="0"/>
            </a:endParaRPr>
          </a:p>
          <a:p>
            <a:pPr>
              <a:buNone/>
            </a:pPr>
            <a:endParaRPr lang="en-US" smtClean="0">
              <a:latin typeface="Times New Roman" pitchFamily="18" charset="0"/>
              <a:cs typeface="Times New Roman" pitchFamily="18" charset="0"/>
            </a:endParaRPr>
          </a:p>
          <a:p>
            <a:pPr>
              <a:buNone/>
            </a:pPr>
            <a:r>
              <a:rPr lang="en-US" smtClean="0">
                <a:latin typeface="Times New Roman" pitchFamily="18" charset="0"/>
                <a:cs typeface="Times New Roman" pitchFamily="18" charset="0"/>
              </a:rPr>
              <a:t>   </a:t>
            </a:r>
          </a:p>
          <a:p>
            <a:pPr>
              <a:buNone/>
            </a:pPr>
            <a:r>
              <a:rPr lang="en-US" smtClean="0">
                <a:latin typeface="Times New Roman" pitchFamily="18" charset="0"/>
                <a:cs typeface="Times New Roman" pitchFamily="18" charset="0"/>
              </a:rPr>
              <a:t>          </a:t>
            </a:r>
            <a:endParaRPr lang="en-US" baseline="-25000" smtClean="0">
              <a:latin typeface="Times New Roman" pitchFamily="18" charset="0"/>
              <a:cs typeface="Times New Roman" pitchFamily="18" charset="0"/>
            </a:endParaRPr>
          </a:p>
        </p:txBody>
      </p:sp>
      <p:sp>
        <p:nvSpPr>
          <p:cNvPr id="16" name="Right Arrow 15"/>
          <p:cNvSpPr/>
          <p:nvPr/>
        </p:nvSpPr>
        <p:spPr>
          <a:xfrm>
            <a:off x="3214678" y="1571612"/>
            <a:ext cx="504056"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3" name="Rectangle 12"/>
          <p:cNvSpPr/>
          <p:nvPr/>
        </p:nvSpPr>
        <p:spPr>
          <a:xfrm>
            <a:off x="428596" y="0"/>
            <a:ext cx="6691255" cy="584775"/>
          </a:xfrm>
          <a:prstGeom prst="rect">
            <a:avLst/>
          </a:prstGeom>
        </p:spPr>
        <p:txBody>
          <a:bodyPr wrap="none">
            <a:spAutoFit/>
          </a:bodyPr>
          <a:lstStyle/>
          <a:p>
            <a:r>
              <a:rPr lang="en-US" sz="3200" b="1" smtClean="0">
                <a:solidFill>
                  <a:schemeClr val="accent6">
                    <a:lumMod val="75000"/>
                  </a:schemeClr>
                </a:solidFill>
                <a:latin typeface="Times New Roman" pitchFamily="18" charset="0"/>
                <a:cs typeface="Times New Roman" pitchFamily="18" charset="0"/>
              </a:rPr>
              <a:t>1.1.5- </a:t>
            </a:r>
            <a:r>
              <a:rPr lang="en-US" sz="3200" b="1" u="sng" smtClean="0">
                <a:solidFill>
                  <a:schemeClr val="accent6">
                    <a:lumMod val="75000"/>
                  </a:schemeClr>
                </a:solidFill>
                <a:latin typeface="Times New Roman" pitchFamily="18" charset="0"/>
                <a:cs typeface="Times New Roman" pitchFamily="18" charset="0"/>
              </a:rPr>
              <a:t>Các thông số cơ bản của diode</a:t>
            </a:r>
            <a:r>
              <a:rPr lang="en-US" sz="3200" b="1" smtClean="0">
                <a:solidFill>
                  <a:schemeClr val="accent6">
                    <a:lumMod val="75000"/>
                  </a:schemeClr>
                </a:solidFill>
                <a:latin typeface="Times New Roman" pitchFamily="18" charset="0"/>
                <a:cs typeface="Times New Roman" pitchFamily="18" charset="0"/>
              </a:rPr>
              <a:t>:</a:t>
            </a:r>
          </a:p>
        </p:txBody>
      </p:sp>
      <p:sp>
        <p:nvSpPr>
          <p:cNvPr id="10" name="Rectangle 9"/>
          <p:cNvSpPr/>
          <p:nvPr/>
        </p:nvSpPr>
        <p:spPr>
          <a:xfrm>
            <a:off x="4000464" y="2428868"/>
            <a:ext cx="5143536" cy="4154984"/>
          </a:xfrm>
          <a:prstGeom prst="rect">
            <a:avLst/>
          </a:prstGeom>
        </p:spPr>
        <p:txBody>
          <a:bodyPr wrap="square">
            <a:spAutoFit/>
          </a:bodyPr>
          <a:lstStyle/>
          <a:p>
            <a:r>
              <a:rPr lang="en-US" sz="2400" smtClean="0">
                <a:latin typeface="Times New Roman" pitchFamily="18" charset="0"/>
                <a:cs typeface="Times New Roman" pitchFamily="18" charset="0"/>
              </a:rPr>
              <a:t>Có 3 loại diode công suất chính:</a:t>
            </a:r>
          </a:p>
          <a:p>
            <a:r>
              <a:rPr lang="en-US" sz="2400" smtClean="0">
                <a:latin typeface="Times New Roman" pitchFamily="18" charset="0"/>
                <a:cs typeface="Times New Roman" pitchFamily="18" charset="0"/>
              </a:rPr>
              <a:t>    1. </a:t>
            </a:r>
            <a:r>
              <a:rPr lang="en-US" sz="2400" u="sng" smtClean="0">
                <a:latin typeface="Times New Roman" pitchFamily="18" charset="0"/>
                <a:cs typeface="Times New Roman" pitchFamily="18" charset="0"/>
              </a:rPr>
              <a:t>Loại thường, dùng ở tần số 50, 60 Hz</a:t>
            </a:r>
            <a:r>
              <a:rPr lang="en-US" sz="2400" smtClean="0">
                <a:latin typeface="Times New Roman" pitchFamily="18" charset="0"/>
                <a:cs typeface="Times New Roman" pitchFamily="18" charset="0"/>
              </a:rPr>
              <a:t>:   không cần quan tâm đến t</a:t>
            </a:r>
            <a:r>
              <a:rPr lang="en-US" sz="2400" baseline="-25000" smtClean="0">
                <a:latin typeface="Times New Roman" pitchFamily="18" charset="0"/>
                <a:cs typeface="Times New Roman" pitchFamily="18" charset="0"/>
              </a:rPr>
              <a:t>rr</a:t>
            </a:r>
            <a:r>
              <a:rPr lang="en-US" sz="2400" smtClean="0">
                <a:latin typeface="Times New Roman" pitchFamily="18" charset="0"/>
                <a:cs typeface="Times New Roman" pitchFamily="18" charset="0"/>
              </a:rPr>
              <a:t>.</a:t>
            </a:r>
          </a:p>
          <a:p>
            <a:r>
              <a:rPr lang="en-US" sz="2400" smtClean="0">
                <a:latin typeface="Times New Roman" pitchFamily="18" charset="0"/>
                <a:cs typeface="Times New Roman" pitchFamily="18" charset="0"/>
              </a:rPr>
              <a:t>    2. </a:t>
            </a:r>
            <a:r>
              <a:rPr lang="en-US" sz="2400" u="sng" smtClean="0">
                <a:latin typeface="Times New Roman" pitchFamily="18" charset="0"/>
                <a:cs typeface="Times New Roman" pitchFamily="18" charset="0"/>
              </a:rPr>
              <a:t>Loại nhanh</a:t>
            </a:r>
            <a:r>
              <a:rPr lang="en-US" sz="2400" smtClean="0">
                <a:latin typeface="Times New Roman" pitchFamily="18" charset="0"/>
                <a:cs typeface="Times New Roman" pitchFamily="18" charset="0"/>
              </a:rPr>
              <a:t>: fast diode, ultrafast diode.</a:t>
            </a:r>
          </a:p>
          <a:p>
            <a:r>
              <a:rPr lang="en-US" sz="2400" smtClean="0">
                <a:latin typeface="Times New Roman" pitchFamily="18" charset="0"/>
                <a:cs typeface="Times New Roman" pitchFamily="18" charset="0"/>
              </a:rPr>
              <a:t>    3. </a:t>
            </a:r>
            <a:r>
              <a:rPr lang="en-US" sz="2400" u="sng" smtClean="0">
                <a:latin typeface="Times New Roman" pitchFamily="18" charset="0"/>
                <a:cs typeface="Times New Roman" pitchFamily="18" charset="0"/>
              </a:rPr>
              <a:t>Schottky Diode</a:t>
            </a:r>
            <a:r>
              <a:rPr lang="en-US" sz="2400" smtClean="0">
                <a:latin typeface="Times New Roman" pitchFamily="18" charset="0"/>
                <a:cs typeface="Times New Roman" pitchFamily="18" charset="0"/>
              </a:rPr>
              <a:t>: không phải là loại có tiếp giáp p-n. Sụt áp khi dẫn rất nhỏ, cỡ 0,4 – 0,5 V; có thể đến 0,1 V. Dùng cho các ứng dụng tần số cao cần dòng lớn, điện áp nhỏ, tổn thất rất nhỏ. Chỉ chịu được điện áp thấp, dưới 100 V.</a:t>
            </a:r>
            <a:endParaRPr lang="vi-VN" sz="2400">
              <a:latin typeface="Times New Roman" pitchFamily="18" charset="0"/>
              <a:cs typeface="Times New Roman" pitchFamily="18" charset="0"/>
            </a:endParaRPr>
          </a:p>
        </p:txBody>
      </p:sp>
      <p:sp>
        <p:nvSpPr>
          <p:cNvPr id="12" name="Right Arrow 11"/>
          <p:cNvSpPr/>
          <p:nvPr/>
        </p:nvSpPr>
        <p:spPr>
          <a:xfrm>
            <a:off x="3428992" y="4286256"/>
            <a:ext cx="504056"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heckerboard(across)">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checkerboard(across)">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checkerboard(across)">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11">
                                            <p:txEl>
                                              <p:pRg st="0" end="0"/>
                                            </p:txEl>
                                          </p:spTgt>
                                        </p:tgtEl>
                                        <p:attrNameLst>
                                          <p:attrName>style.visibility</p:attrName>
                                        </p:attrNameLst>
                                      </p:cBhvr>
                                      <p:to>
                                        <p:strVal val="visible"/>
                                      </p:to>
                                    </p:set>
                                    <p:animEffect transition="in" filter="checkerboard(across)">
                                      <p:cBhvr>
                                        <p:cTn id="22" dur="500"/>
                                        <p:tgtEl>
                                          <p:spTgt spid="11">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9">
                                            <p:txEl>
                                              <p:pRg st="5" end="5"/>
                                            </p:txEl>
                                          </p:spTgt>
                                        </p:tgtEl>
                                        <p:attrNameLst>
                                          <p:attrName>style.visibility</p:attrName>
                                        </p:attrNameLst>
                                      </p:cBhvr>
                                      <p:to>
                                        <p:strVal val="visible"/>
                                      </p:to>
                                    </p:set>
                                    <p:animEffect transition="in" filter="checkerboard(across)">
                                      <p:cBhvr>
                                        <p:cTn id="27" dur="500"/>
                                        <p:tgtEl>
                                          <p:spTgt spid="9">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checkerboard(across)">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checkerboard(across)">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3" grpId="0"/>
      <p:bldP spid="10" grpId="0"/>
      <p:bldP spid="1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71472" y="285728"/>
            <a:ext cx="7072362" cy="707886"/>
          </a:xfrm>
          <a:prstGeom prst="rect">
            <a:avLst/>
          </a:prstGeom>
          <a:noFill/>
        </p:spPr>
        <p:txBody>
          <a:bodyPr wrap="square" rtlCol="0">
            <a:spAutoFit/>
          </a:bodyPr>
          <a:lstStyle/>
          <a:p>
            <a:pPr algn="ctr"/>
            <a:r>
              <a:rPr lang="vi-VN" sz="4000" b="1" smtClean="0">
                <a:solidFill>
                  <a:srgbClr val="FF0000"/>
                </a:solidFill>
                <a:latin typeface="+mj-lt"/>
              </a:rPr>
              <a:t>Ứng dụng của diode</a:t>
            </a:r>
            <a:endParaRPr lang="vi-VN" sz="4000" b="1">
              <a:solidFill>
                <a:srgbClr val="FF0000"/>
              </a:solidFill>
              <a:latin typeface="+mj-lt"/>
            </a:endParaRPr>
          </a:p>
        </p:txBody>
      </p:sp>
      <p:sp>
        <p:nvSpPr>
          <p:cNvPr id="7" name="Rectangle 6"/>
          <p:cNvSpPr/>
          <p:nvPr/>
        </p:nvSpPr>
        <p:spPr>
          <a:xfrm>
            <a:off x="229572" y="1142984"/>
            <a:ext cx="8914428" cy="584775"/>
          </a:xfrm>
          <a:prstGeom prst="rect">
            <a:avLst/>
          </a:prstGeom>
        </p:spPr>
        <p:txBody>
          <a:bodyPr wrap="none">
            <a:spAutoFit/>
          </a:bodyPr>
          <a:lstStyle/>
          <a:p>
            <a:r>
              <a:rPr lang="en-US" sz="3200" smtClean="0">
                <a:latin typeface="Times New Roman" pitchFamily="18" charset="0"/>
                <a:cs typeface="Times New Roman" pitchFamily="18" charset="0"/>
              </a:rPr>
              <a:t>Diode </a:t>
            </a:r>
            <a:r>
              <a:rPr lang="en-US" sz="3200" smtClean="0">
                <a:latin typeface="Times New Roman" pitchFamily="18" charset="0"/>
                <a:cs typeface="Times New Roman" pitchFamily="18" charset="0"/>
              </a:rPr>
              <a:t>dùng </a:t>
            </a:r>
            <a:r>
              <a:rPr lang="en-US" sz="3200" smtClean="0">
                <a:latin typeface="Times New Roman" pitchFamily="18" charset="0"/>
                <a:cs typeface="Times New Roman" pitchFamily="18" charset="0"/>
              </a:rPr>
              <a:t>để </a:t>
            </a:r>
            <a:r>
              <a:rPr lang="en-US" sz="3200" smtClean="0">
                <a:latin typeface="Times New Roman" pitchFamily="18" charset="0"/>
                <a:cs typeface="Times New Roman" pitchFamily="18" charset="0"/>
              </a:rPr>
              <a:t>chỉnh lưu 1 pha , </a:t>
            </a:r>
            <a:r>
              <a:rPr lang="en-US" sz="3200" smtClean="0">
                <a:latin typeface="Times New Roman" pitchFamily="18" charset="0"/>
                <a:cs typeface="Times New Roman" pitchFamily="18" charset="0"/>
              </a:rPr>
              <a:t>3 pha  AC thành DC</a:t>
            </a:r>
            <a:endParaRPr lang="vi-VN" sz="3200">
              <a:latin typeface="Times New Roman" pitchFamily="18" charset="0"/>
              <a:cs typeface="Times New Roman" pitchFamily="18" charset="0"/>
            </a:endParaRPr>
          </a:p>
        </p:txBody>
      </p:sp>
      <p:sp>
        <p:nvSpPr>
          <p:cNvPr id="8" name="Rectangle 7"/>
          <p:cNvSpPr/>
          <p:nvPr/>
        </p:nvSpPr>
        <p:spPr>
          <a:xfrm>
            <a:off x="500034" y="2000240"/>
            <a:ext cx="7858180" cy="1077218"/>
          </a:xfrm>
          <a:prstGeom prst="rect">
            <a:avLst/>
          </a:prstGeom>
        </p:spPr>
        <p:txBody>
          <a:bodyPr wrap="square">
            <a:spAutoFit/>
          </a:bodyPr>
          <a:lstStyle/>
          <a:p>
            <a:pPr fontAlgn="base"/>
            <a:r>
              <a:rPr lang="en-US" sz="3200" b="1" smtClean="0">
                <a:solidFill>
                  <a:srgbClr val="000099"/>
                </a:solidFill>
                <a:latin typeface="Times New Roman" pitchFamily="18" charset="0"/>
                <a:cs typeface="Times New Roman" pitchFamily="18" charset="0"/>
              </a:rPr>
              <a:t>Bộ chỉnh lưu (rectifier): </a:t>
            </a:r>
            <a:r>
              <a:rPr lang="en-US" sz="3200" smtClean="0">
                <a:solidFill>
                  <a:srgbClr val="000099"/>
                </a:solidFill>
                <a:latin typeface="Times New Roman" pitchFamily="18" charset="0"/>
                <a:cs typeface="Times New Roman" pitchFamily="18" charset="0"/>
              </a:rPr>
              <a:t>biến đổi U, I xoay chiều thành một chiều (AC/DC)</a:t>
            </a:r>
            <a:endParaRPr lang="vi-VN" sz="3200">
              <a:solidFill>
                <a:srgbClr val="000099"/>
              </a:solidFill>
              <a:latin typeface="Times New Roman" pitchFamily="18" charset="0"/>
              <a:cs typeface="Times New Roman" pitchFamily="18" charset="0"/>
            </a:endParaRPr>
          </a:p>
        </p:txBody>
      </p:sp>
      <p:pic>
        <p:nvPicPr>
          <p:cNvPr id="9" name="Picture 8"/>
          <p:cNvPicPr/>
          <p:nvPr/>
        </p:nvPicPr>
        <p:blipFill>
          <a:blip r:embed="rId2">
            <a:extLst>
              <a:ext uri="{28A0092B-C50C-407E-A947-70E740481C1C}">
                <a14:useLocalDpi xmlns="" xmlns:wpc="http://schemas.microsoft.com/office/word/2010/wordprocessingCanvas" xmlns:cx="http://schemas.microsoft.com/office/drawing/2014/chartex"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15="http://schemas.microsoft.com/office/word/2012/wordml" xmlns:w16se="http://schemas.microsoft.com/office/word/2015/wordml/symex"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928662" y="3500438"/>
            <a:ext cx="7429552" cy="2857520"/>
          </a:xfrm>
          <a:prstGeom prst="rect">
            <a:avLst/>
          </a:prstGeom>
          <a:noFill/>
          <a:ln>
            <a:noFill/>
          </a:ln>
          <a:effectLs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heckerboard(across)">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checkerboard(across)">
                                      <p:cBhvr>
                                        <p:cTn id="17" dur="500"/>
                                        <p:tgtEl>
                                          <p:spTgt spid="8"/>
                                        </p:tgtEl>
                                      </p:cBhvr>
                                    </p:animEffect>
                                  </p:childTnLst>
                                </p:cTn>
                              </p:par>
                              <p:par>
                                <p:cTn id="18" presetID="5" presetClass="entr" presetSubtype="10" fill="hold"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checkerboard(across)">
                                      <p:cBhvr>
                                        <p:cTn id="2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7158" y="1714488"/>
            <a:ext cx="8643998" cy="1200329"/>
          </a:xfrm>
          <a:prstGeom prst="rect">
            <a:avLst/>
          </a:prstGeom>
          <a:noFill/>
        </p:spPr>
        <p:txBody>
          <a:bodyPr wrap="square" rtlCol="0">
            <a:spAutoFit/>
          </a:bodyPr>
          <a:lstStyle/>
          <a:p>
            <a:pPr algn="ctr"/>
            <a:r>
              <a:rPr lang="en-US" sz="3600" b="1" dirty="0" smtClean="0">
                <a:solidFill>
                  <a:srgbClr val="FF0000"/>
                </a:solidFill>
                <a:latin typeface="Times New Roman" pitchFamily="18" charset="0"/>
                <a:cs typeface="Times New Roman" pitchFamily="18" charset="0"/>
              </a:rPr>
              <a:t>MỘT SỐ MẠCH  ỨNG  DỤNG THỰC TẾ  CỦA DIODE</a:t>
            </a:r>
            <a:endParaRPr lang="vi-VN" sz="3600" b="1" dirty="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C:\Users\Administrator\Desktop\Bài giảng trực tuyến\Chương 1\tu dien diode 1.jpg"/>
          <p:cNvPicPr>
            <a:picLocks noChangeAspect="1" noChangeArrowheads="1"/>
          </p:cNvPicPr>
          <p:nvPr/>
        </p:nvPicPr>
        <p:blipFill>
          <a:blip r:embed="rId2"/>
          <a:srcRect/>
          <a:stretch>
            <a:fillRect/>
          </a:stretch>
        </p:blipFill>
        <p:spPr bwMode="auto">
          <a:xfrm>
            <a:off x="323528" y="1340768"/>
            <a:ext cx="8667880" cy="5235494"/>
          </a:xfrm>
          <a:prstGeom prst="rect">
            <a:avLst/>
          </a:prstGeom>
          <a:noFill/>
        </p:spPr>
      </p:pic>
      <p:sp>
        <p:nvSpPr>
          <p:cNvPr id="3" name="TextBox 2"/>
          <p:cNvSpPr txBox="1"/>
          <p:nvPr/>
        </p:nvSpPr>
        <p:spPr>
          <a:xfrm>
            <a:off x="577665" y="260648"/>
            <a:ext cx="8159606" cy="584775"/>
          </a:xfrm>
          <a:prstGeom prst="rect">
            <a:avLst/>
          </a:prstGeom>
          <a:noFill/>
        </p:spPr>
        <p:txBody>
          <a:bodyPr wrap="none" rtlCol="0">
            <a:spAutoFit/>
          </a:bodyPr>
          <a:lstStyle/>
          <a:p>
            <a:r>
              <a:rPr lang="en-US" sz="3200" dirty="0" err="1" smtClean="0">
                <a:solidFill>
                  <a:srgbClr val="C00000"/>
                </a:solidFill>
                <a:latin typeface="Times New Roman" panose="02020603050405020304" pitchFamily="18" charset="0"/>
                <a:cs typeface="Times New Roman" panose="02020603050405020304" pitchFamily="18" charset="0"/>
              </a:rPr>
              <a:t>Mạch</a:t>
            </a:r>
            <a:r>
              <a:rPr lang="en-US" sz="3200" dirty="0" smtClean="0">
                <a:solidFill>
                  <a:srgbClr val="C00000"/>
                </a:solidFill>
                <a:latin typeface="Times New Roman" panose="02020603050405020304" pitchFamily="18" charset="0"/>
                <a:cs typeface="Times New Roman" panose="02020603050405020304" pitchFamily="18" charset="0"/>
              </a:rPr>
              <a:t> DIODE </a:t>
            </a:r>
            <a:r>
              <a:rPr lang="en-US" sz="3200" dirty="0" err="1" smtClean="0">
                <a:solidFill>
                  <a:srgbClr val="C00000"/>
                </a:solidFill>
                <a:latin typeface="Times New Roman" panose="02020603050405020304" pitchFamily="18" charset="0"/>
                <a:cs typeface="Times New Roman" panose="02020603050405020304" pitchFamily="18" charset="0"/>
              </a:rPr>
              <a:t>chỉnh</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lưu</a:t>
            </a:r>
            <a:r>
              <a:rPr lang="en-US" sz="3200" dirty="0">
                <a:solidFill>
                  <a:srgbClr val="C00000"/>
                </a:solidFill>
                <a:latin typeface="Times New Roman" panose="02020603050405020304" pitchFamily="18" charset="0"/>
                <a:cs typeface="Times New Roman" panose="02020603050405020304" pitchFamily="18" charset="0"/>
              </a:rPr>
              <a:t> </a:t>
            </a:r>
            <a:r>
              <a:rPr lang="en-US" sz="3200" dirty="0" smtClean="0">
                <a:solidFill>
                  <a:srgbClr val="C00000"/>
                </a:solidFill>
                <a:latin typeface="Times New Roman" panose="02020603050405020304" pitchFamily="18" charset="0"/>
                <a:cs typeface="Times New Roman" panose="02020603050405020304" pitchFamily="18" charset="0"/>
              </a:rPr>
              <a:t>3 </a:t>
            </a:r>
            <a:r>
              <a:rPr lang="en-US" sz="3200" dirty="0" err="1" smtClean="0">
                <a:solidFill>
                  <a:srgbClr val="C00000"/>
                </a:solidFill>
                <a:latin typeface="Times New Roman" panose="02020603050405020304" pitchFamily="18" charset="0"/>
                <a:cs typeface="Times New Roman" panose="02020603050405020304" pitchFamily="18" charset="0"/>
              </a:rPr>
              <a:t>pha</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bên</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trong</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tủ</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điện</a:t>
            </a:r>
            <a:r>
              <a:rPr lang="en-US" sz="3200" dirty="0" smtClean="0">
                <a:solidFill>
                  <a:srgbClr val="C00000"/>
                </a:solidFill>
                <a:latin typeface="Times New Roman" panose="02020603050405020304" pitchFamily="18" charset="0"/>
                <a:cs typeface="Times New Roman" panose="02020603050405020304" pitchFamily="18" charset="0"/>
              </a:rPr>
              <a:t> </a:t>
            </a:r>
            <a:endParaRPr lang="en-US" sz="3200" dirty="0">
              <a:solidFill>
                <a:srgbClr val="C00000"/>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par>
                                <p:cTn id="8" presetID="5" presetClass="entr" presetSubtype="10" fill="hold" nodeType="withEffect">
                                  <p:stCondLst>
                                    <p:cond delay="0"/>
                                  </p:stCondLst>
                                  <p:childTnLst>
                                    <p:set>
                                      <p:cBhvr>
                                        <p:cTn id="9" dur="1" fill="hold">
                                          <p:stCondLst>
                                            <p:cond delay="0"/>
                                          </p:stCondLst>
                                        </p:cTn>
                                        <p:tgtEl>
                                          <p:spTgt spid="65538"/>
                                        </p:tgtEl>
                                        <p:attrNameLst>
                                          <p:attrName>style.visibility</p:attrName>
                                        </p:attrNameLst>
                                      </p:cBhvr>
                                      <p:to>
                                        <p:strVal val="visible"/>
                                      </p:to>
                                    </p:set>
                                    <p:animEffect transition="in" filter="checkerboard(across)">
                                      <p:cBhvr>
                                        <p:cTn id="10" dur="500"/>
                                        <p:tgtEl>
                                          <p:spTgt spid="655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C:\Users\Administrator\Desktop\Bài giảng trực tuyến\Chương 1\Smart-Junction-Box-Smart-PV-Junction-Box-8A-4rails-3diodes-for-72-Solar-Panel.jpg"/>
          <p:cNvPicPr>
            <a:picLocks noChangeAspect="1" noChangeArrowheads="1"/>
          </p:cNvPicPr>
          <p:nvPr/>
        </p:nvPicPr>
        <p:blipFill>
          <a:blip r:embed="rId2" cstate="print"/>
          <a:srcRect/>
          <a:stretch>
            <a:fillRect/>
          </a:stretch>
        </p:blipFill>
        <p:spPr bwMode="auto">
          <a:xfrm>
            <a:off x="3995936" y="4293096"/>
            <a:ext cx="4500500" cy="2316528"/>
          </a:xfrm>
          <a:prstGeom prst="rect">
            <a:avLst/>
          </a:prstGeom>
          <a:noFill/>
        </p:spPr>
      </p:pic>
      <p:pic>
        <p:nvPicPr>
          <p:cNvPr id="2" name="Picture 1"/>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96993" y="1100252"/>
            <a:ext cx="6480720" cy="3240360"/>
          </a:xfrm>
          <a:prstGeom prst="rect">
            <a:avLst/>
          </a:prstGeom>
        </p:spPr>
      </p:pic>
      <p:sp>
        <p:nvSpPr>
          <p:cNvPr id="4" name="TextBox 3"/>
          <p:cNvSpPr txBox="1"/>
          <p:nvPr/>
        </p:nvSpPr>
        <p:spPr>
          <a:xfrm>
            <a:off x="96993" y="19405"/>
            <a:ext cx="8867495" cy="1077218"/>
          </a:xfrm>
          <a:prstGeom prst="rect">
            <a:avLst/>
          </a:prstGeom>
          <a:noFill/>
        </p:spPr>
        <p:txBody>
          <a:bodyPr wrap="square" rtlCol="0">
            <a:spAutoFit/>
          </a:bodyPr>
          <a:lstStyle/>
          <a:p>
            <a:pPr algn="ctr"/>
            <a:r>
              <a:rPr lang="en-US" sz="3200" dirty="0" err="1" smtClean="0">
                <a:solidFill>
                  <a:srgbClr val="C00000"/>
                </a:solidFill>
                <a:latin typeface="Times New Roman" panose="02020603050405020304" pitchFamily="18" charset="0"/>
                <a:cs typeface="Times New Roman" panose="02020603050405020304" pitchFamily="18" charset="0"/>
              </a:rPr>
              <a:t>Mạch</a:t>
            </a:r>
            <a:r>
              <a:rPr lang="en-US" sz="3200" dirty="0" smtClean="0">
                <a:solidFill>
                  <a:srgbClr val="C00000"/>
                </a:solidFill>
                <a:latin typeface="Times New Roman" panose="02020603050405020304" pitchFamily="18" charset="0"/>
                <a:cs typeface="Times New Roman" panose="02020603050405020304" pitchFamily="18" charset="0"/>
              </a:rPr>
              <a:t> DIODE </a:t>
            </a:r>
            <a:r>
              <a:rPr lang="en-US" sz="3200" dirty="0" err="1" smtClean="0">
                <a:solidFill>
                  <a:srgbClr val="C00000"/>
                </a:solidFill>
                <a:latin typeface="Times New Roman" panose="02020603050405020304" pitchFamily="18" charset="0"/>
                <a:cs typeface="Times New Roman" panose="02020603050405020304" pitchFamily="18" charset="0"/>
              </a:rPr>
              <a:t>cầu</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dẫn</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cho</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các</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tấm</a:t>
            </a:r>
            <a:r>
              <a:rPr lang="en-US" sz="3200" dirty="0" smtClean="0">
                <a:solidFill>
                  <a:srgbClr val="C00000"/>
                </a:solidFill>
                <a:latin typeface="Times New Roman" panose="02020603050405020304" pitchFamily="18" charset="0"/>
                <a:cs typeface="Times New Roman" panose="02020603050405020304" pitchFamily="18" charset="0"/>
              </a:rPr>
              <a:t> pin </a:t>
            </a:r>
            <a:r>
              <a:rPr lang="en-US" sz="3200" dirty="0" err="1" smtClean="0">
                <a:solidFill>
                  <a:srgbClr val="C00000"/>
                </a:solidFill>
                <a:latin typeface="Times New Roman" panose="02020603050405020304" pitchFamily="18" charset="0"/>
                <a:cs typeface="Times New Roman" panose="02020603050405020304" pitchFamily="18" charset="0"/>
              </a:rPr>
              <a:t>năng</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lượng</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mặt</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trời</a:t>
            </a:r>
            <a:r>
              <a:rPr lang="en-US" sz="3200" dirty="0" smtClean="0">
                <a:solidFill>
                  <a:srgbClr val="C00000"/>
                </a:solidFill>
                <a:latin typeface="Times New Roman" panose="02020603050405020304" pitchFamily="18" charset="0"/>
                <a:cs typeface="Times New Roman" panose="02020603050405020304" pitchFamily="18" charset="0"/>
              </a:rPr>
              <a:t> </a:t>
            </a:r>
            <a:endParaRPr lang="en-US" sz="32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907853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heckerboard(across)">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64514"/>
                                        </p:tgtEl>
                                        <p:attrNameLst>
                                          <p:attrName>style.visibility</p:attrName>
                                        </p:attrNameLst>
                                      </p:cBhvr>
                                      <p:to>
                                        <p:strVal val="visible"/>
                                      </p:to>
                                    </p:set>
                                    <p:animEffect transition="in" filter="checkerboard(across)">
                                      <p:cBhvr>
                                        <p:cTn id="17" dur="500"/>
                                        <p:tgtEl>
                                          <p:spTgt spid="645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60648"/>
            <a:ext cx="5410944" cy="1872208"/>
          </a:xfrm>
        </p:spPr>
        <p:txBody>
          <a:bodyPr>
            <a:normAutofit/>
          </a:bodyPr>
          <a:lstStyle/>
          <a:p>
            <a:pPr algn="l"/>
            <a:r>
              <a:rPr lang="en-US" sz="3200" dirty="0" err="1" smtClean="0">
                <a:solidFill>
                  <a:srgbClr val="C00000"/>
                </a:solidFill>
                <a:latin typeface="Times New Roman" panose="02020603050405020304" pitchFamily="18" charset="0"/>
                <a:cs typeface="Times New Roman" panose="02020603050405020304" pitchFamily="18" charset="0"/>
              </a:rPr>
              <a:t>Mạch</a:t>
            </a:r>
            <a:r>
              <a:rPr lang="en-US" sz="3200" dirty="0" smtClean="0">
                <a:solidFill>
                  <a:srgbClr val="C00000"/>
                </a:solidFill>
                <a:latin typeface="Times New Roman" panose="02020603050405020304" pitchFamily="18" charset="0"/>
                <a:cs typeface="Times New Roman" panose="02020603050405020304" pitchFamily="18" charset="0"/>
              </a:rPr>
              <a:t> DIODE </a:t>
            </a:r>
            <a:r>
              <a:rPr lang="en-US" sz="3200" dirty="0" err="1" smtClean="0">
                <a:solidFill>
                  <a:srgbClr val="C00000"/>
                </a:solidFill>
                <a:latin typeface="Times New Roman" panose="02020603050405020304" pitchFamily="18" charset="0"/>
                <a:cs typeface="Times New Roman" panose="02020603050405020304" pitchFamily="18" charset="0"/>
              </a:rPr>
              <a:t>thực</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hiện</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phần</a:t>
            </a:r>
            <a:r>
              <a:rPr lang="en-US" sz="3200" dirty="0" smtClean="0">
                <a:solidFill>
                  <a:srgbClr val="C00000"/>
                </a:solidFill>
                <a:latin typeface="Times New Roman" panose="02020603050405020304" pitchFamily="18" charset="0"/>
                <a:cs typeface="Times New Roman" panose="02020603050405020304" pitchFamily="18" charset="0"/>
              </a:rPr>
              <a:t> </a:t>
            </a:r>
            <a:br>
              <a:rPr lang="en-US" sz="3200" dirty="0" smtClean="0">
                <a:solidFill>
                  <a:srgbClr val="C00000"/>
                </a:solidFill>
                <a:latin typeface="Times New Roman" panose="02020603050405020304" pitchFamily="18" charset="0"/>
                <a:cs typeface="Times New Roman" panose="02020603050405020304" pitchFamily="18" charset="0"/>
              </a:rPr>
            </a:br>
            <a:r>
              <a:rPr lang="en-US" sz="3200" dirty="0" err="1" smtClean="0">
                <a:solidFill>
                  <a:srgbClr val="C00000"/>
                </a:solidFill>
                <a:latin typeface="Times New Roman" panose="02020603050405020304" pitchFamily="18" charset="0"/>
                <a:cs typeface="Times New Roman" panose="02020603050405020304" pitchFamily="18" charset="0"/>
              </a:rPr>
              <a:t>chỉnh</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lưu</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trong</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thiết</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bị</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biến</a:t>
            </a:r>
            <a:r>
              <a:rPr lang="en-US" sz="3200" dirty="0" smtClean="0">
                <a:solidFill>
                  <a:srgbClr val="C00000"/>
                </a:solidFill>
                <a:latin typeface="Times New Roman" panose="02020603050405020304" pitchFamily="18" charset="0"/>
                <a:cs typeface="Times New Roman" panose="02020603050405020304" pitchFamily="18" charset="0"/>
              </a:rPr>
              <a:t> </a:t>
            </a:r>
            <a:r>
              <a:rPr lang="en-US" sz="3200" dirty="0" err="1" smtClean="0">
                <a:solidFill>
                  <a:srgbClr val="C00000"/>
                </a:solidFill>
                <a:latin typeface="Times New Roman" panose="02020603050405020304" pitchFamily="18" charset="0"/>
                <a:cs typeface="Times New Roman" panose="02020603050405020304" pitchFamily="18" charset="0"/>
              </a:rPr>
              <a:t>tần</a:t>
            </a:r>
            <a:endParaRPr lang="en-US" sz="3200" dirty="0">
              <a:solidFill>
                <a:srgbClr val="C00000"/>
              </a:solidFill>
            </a:endParaRPr>
          </a:p>
        </p:txBody>
      </p:sp>
      <p:pic>
        <p:nvPicPr>
          <p:cNvPr id="4" name="Content Placeholder 3"/>
          <p:cNvPicPr>
            <a:picLocks noGrp="1" noChangeAspect="1"/>
          </p:cNvPicPr>
          <p:nvPr>
            <p:ph idx="1"/>
          </p:nvPr>
        </p:nvPicPr>
        <p:blipFill>
          <a:blip r:embed="rId2">
            <a:extLst>
              <a:ext uri="{28A0092B-C50C-407E-A947-70E740481C1C}">
                <a14:useLocalDpi xmlns="" xmlns:a14="http://schemas.microsoft.com/office/drawing/2010/main" val="0"/>
              </a:ext>
            </a:extLst>
          </a:blip>
          <a:stretch>
            <a:fillRect/>
          </a:stretch>
        </p:blipFill>
        <p:spPr>
          <a:xfrm>
            <a:off x="0" y="2588844"/>
            <a:ext cx="7670656" cy="4224532"/>
          </a:xfrm>
        </p:spPr>
      </p:pic>
      <p:pic>
        <p:nvPicPr>
          <p:cNvPr id="3" name="Picture 2"/>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6300192" y="299120"/>
            <a:ext cx="1771650" cy="2305050"/>
          </a:xfrm>
          <a:prstGeom prst="rect">
            <a:avLst/>
          </a:prstGeom>
        </p:spPr>
      </p:pic>
    </p:spTree>
    <p:extLst>
      <p:ext uri="{BB962C8B-B14F-4D97-AF65-F5344CB8AC3E}">
        <p14:creationId xmlns="" xmlns:p14="http://schemas.microsoft.com/office/powerpoint/2010/main" val="2991064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par>
                                <p:cTn id="8" presetID="5"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heckerboard(across)">
                                      <p:cBhvr>
                                        <p:cTn id="10" dur="500"/>
                                        <p:tgtEl>
                                          <p:spTgt spid="4"/>
                                        </p:tgtEl>
                                      </p:cBhvr>
                                    </p:animEffect>
                                  </p:childTnLst>
                                </p:cTn>
                              </p:par>
                              <p:par>
                                <p:cTn id="11" presetID="5" presetClass="entr" presetSubtype="1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checkerboard(across)">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457200" y="1481328"/>
            <a:ext cx="8229600" cy="4525963"/>
          </a:xfrm>
        </p:spPr>
        <p:txBody>
          <a:bodyPr>
            <a:normAutofit/>
          </a:bodyPr>
          <a:lstStyle/>
          <a:p>
            <a:pPr marL="514350" indent="-514350">
              <a:buNone/>
            </a:pPr>
            <a:r>
              <a:rPr lang="en-US" b="1" i="1" smtClean="0">
                <a:latin typeface="Times New Roman" pitchFamily="18" charset="0"/>
                <a:cs typeface="Times New Roman" pitchFamily="18" charset="0"/>
              </a:rPr>
              <a:t>1. Điện tử cơ bản</a:t>
            </a:r>
            <a:r>
              <a:rPr lang="en-US" smtClean="0">
                <a:latin typeface="Times New Roman" pitchFamily="18" charset="0"/>
                <a:cs typeface="Times New Roman" pitchFamily="18" charset="0"/>
              </a:rPr>
              <a:t>; Khoa Điện - Điện Tử trường Cao đẳng Lý Tự Trọng.</a:t>
            </a:r>
          </a:p>
          <a:p>
            <a:pPr marL="514350" lvl="0" indent="-514350">
              <a:buNone/>
            </a:pPr>
            <a:r>
              <a:rPr lang="en-US" b="1" i="1" smtClean="0">
                <a:latin typeface="Times New Roman" pitchFamily="18" charset="0"/>
                <a:cs typeface="Times New Roman" pitchFamily="18" charset="0"/>
              </a:rPr>
              <a:t>2.</a:t>
            </a:r>
            <a:r>
              <a:rPr lang="en-US" smtClean="0">
                <a:latin typeface="Times New Roman" pitchFamily="18" charset="0"/>
                <a:cs typeface="Times New Roman" pitchFamily="18" charset="0"/>
              </a:rPr>
              <a:t> </a:t>
            </a:r>
            <a:r>
              <a:rPr lang="vi-VN" b="1" i="1" smtClean="0">
                <a:latin typeface="Times New Roman" pitchFamily="18" charset="0"/>
                <a:cs typeface="Times New Roman" pitchFamily="18" charset="0"/>
              </a:rPr>
              <a:t>Giáo trình điện tử công suất</a:t>
            </a:r>
            <a:r>
              <a:rPr lang="en-US" smtClean="0">
                <a:latin typeface="Times New Roman" pitchFamily="18" charset="0"/>
                <a:cs typeface="Times New Roman" pitchFamily="18" charset="0"/>
              </a:rPr>
              <a:t>;</a:t>
            </a:r>
            <a:r>
              <a:rPr lang="vi-VN" smtClean="0">
                <a:latin typeface="Times New Roman" pitchFamily="18" charset="0"/>
                <a:cs typeface="Times New Roman" pitchFamily="18" charset="0"/>
              </a:rPr>
              <a:t> Trần Trọng Minh</a:t>
            </a:r>
            <a:r>
              <a:rPr lang="en-US" smtClean="0">
                <a:latin typeface="Times New Roman" pitchFamily="18" charset="0"/>
                <a:cs typeface="Times New Roman" pitchFamily="18" charset="0"/>
              </a:rPr>
              <a:t>; </a:t>
            </a:r>
            <a:r>
              <a:rPr lang="vi-VN" smtClean="0">
                <a:latin typeface="Times New Roman" pitchFamily="18" charset="0"/>
                <a:cs typeface="Times New Roman" pitchFamily="18" charset="0"/>
              </a:rPr>
              <a:t>NXB Giáo dục, 2009</a:t>
            </a:r>
            <a:r>
              <a:rPr lang="en-US" smtClean="0">
                <a:latin typeface="Times New Roman" pitchFamily="18" charset="0"/>
                <a:cs typeface="Times New Roman" pitchFamily="18" charset="0"/>
              </a:rPr>
              <a:t>.</a:t>
            </a:r>
          </a:p>
          <a:p>
            <a:pPr>
              <a:buNone/>
            </a:pPr>
            <a:r>
              <a:rPr lang="vi-VN" b="1" i="1" smtClean="0">
                <a:latin typeface="Times New Roman" pitchFamily="18" charset="0"/>
                <a:cs typeface="Times New Roman" pitchFamily="18" charset="0"/>
              </a:rPr>
              <a:t>3. Phân tích và giải mạch điện tử công suất</a:t>
            </a:r>
            <a:r>
              <a:rPr lang="en-US" smtClean="0">
                <a:latin typeface="Times New Roman" pitchFamily="18" charset="0"/>
                <a:cs typeface="Times New Roman" pitchFamily="18" charset="0"/>
              </a:rPr>
              <a:t>;</a:t>
            </a:r>
            <a:r>
              <a:rPr lang="vi-VN" smtClean="0">
                <a:latin typeface="Times New Roman" pitchFamily="18" charset="0"/>
                <a:cs typeface="Times New Roman" pitchFamily="18" charset="0"/>
              </a:rPr>
              <a:t> Phạm Quốc Hải, Dương Văn Nghi</a:t>
            </a:r>
            <a:r>
              <a:rPr lang="en-US" smtClean="0">
                <a:latin typeface="Times New Roman" pitchFamily="18" charset="0"/>
                <a:cs typeface="Times New Roman" pitchFamily="18" charset="0"/>
              </a:rPr>
              <a:t>; N</a:t>
            </a:r>
            <a:r>
              <a:rPr lang="vi-VN" smtClean="0">
                <a:latin typeface="Times New Roman" pitchFamily="18" charset="0"/>
                <a:cs typeface="Times New Roman" pitchFamily="18" charset="0"/>
              </a:rPr>
              <a:t>XB KH&amp;KT, 1999.</a:t>
            </a:r>
            <a:endParaRPr lang="vi-VN"/>
          </a:p>
        </p:txBody>
      </p:sp>
      <p:sp>
        <p:nvSpPr>
          <p:cNvPr id="5" name="TextBox 4"/>
          <p:cNvSpPr txBox="1"/>
          <p:nvPr/>
        </p:nvSpPr>
        <p:spPr>
          <a:xfrm>
            <a:off x="1142944" y="285728"/>
            <a:ext cx="6500890" cy="646331"/>
          </a:xfrm>
          <a:prstGeom prst="rect">
            <a:avLst/>
          </a:prstGeom>
          <a:noFill/>
        </p:spPr>
        <p:txBody>
          <a:bodyPr wrap="square" rtlCol="0">
            <a:spAutoFit/>
          </a:bodyPr>
          <a:lstStyle/>
          <a:p>
            <a:pPr algn="ctr"/>
            <a:r>
              <a:rPr lang="en-US" sz="3600" b="1" smtClean="0">
                <a:solidFill>
                  <a:srgbClr val="FF0000"/>
                </a:solidFill>
                <a:latin typeface="Times New Roman" pitchFamily="18" charset="0"/>
                <a:cs typeface="Times New Roman" pitchFamily="18" charset="0"/>
              </a:rPr>
              <a:t>Tài liệu tham khảo</a:t>
            </a:r>
            <a:endParaRPr lang="vi-VN" sz="3600" b="1">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1613</TotalTime>
  <Words>1452</Words>
  <Application>Microsoft Office PowerPoint</Application>
  <PresentationFormat>On-screen Show (4:3)</PresentationFormat>
  <Paragraphs>131</Paragraphs>
  <Slides>27</Slides>
  <Notes>3</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27</vt:i4>
      </vt:variant>
    </vt:vector>
  </HeadingPairs>
  <TitlesOfParts>
    <vt:vector size="30" baseType="lpstr">
      <vt:lpstr>Office Theme</vt:lpstr>
      <vt:lpstr>Visio</vt:lpstr>
      <vt:lpstr>Equation</vt:lpstr>
      <vt:lpstr>Slide 1</vt:lpstr>
      <vt:lpstr>Slide 2</vt:lpstr>
      <vt:lpstr>Slide 3</vt:lpstr>
      <vt:lpstr>Slide 4</vt:lpstr>
      <vt:lpstr>Slide 5</vt:lpstr>
      <vt:lpstr>Slide 6</vt:lpstr>
      <vt:lpstr>Lãnh vực ứng dụng của ĐTCS</vt:lpstr>
      <vt:lpstr>Slide 8</vt:lpstr>
      <vt:lpstr>Slide 9</vt:lpstr>
      <vt:lpstr>Slide 10</vt:lpstr>
      <vt:lpstr>Slide 11</vt:lpstr>
      <vt:lpstr>Slide 12</vt:lpstr>
      <vt:lpstr>Slide 13</vt:lpstr>
      <vt:lpstr>Gọi Vγ là ngưỡng dẫn Diode  </vt:lpstr>
      <vt:lpstr>Slide 15</vt:lpstr>
      <vt:lpstr>Slide 16</vt:lpstr>
      <vt:lpstr>Slide 17</vt:lpstr>
      <vt:lpstr>Slide 18</vt:lpstr>
      <vt:lpstr>Slide 19</vt:lpstr>
      <vt:lpstr>Slide 20</vt:lpstr>
      <vt:lpstr>Slide 21</vt:lpstr>
      <vt:lpstr>Slide 22</vt:lpstr>
      <vt:lpstr>Slide 23</vt:lpstr>
      <vt:lpstr>Slide 24</vt:lpstr>
      <vt:lpstr>Slide 25</vt:lpstr>
      <vt:lpstr>Mạch DIODE thực hiện phần  chỉnh lưu trong thiết bị biến tần</vt:lpstr>
      <vt:lpstr>Slide 27</vt:lpstr>
    </vt:vector>
  </TitlesOfParts>
  <Company>Truong</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1: CÁC PHẦN TỬ BÁN DẪN CÔNG SUẤT</dc:title>
  <dc:creator>Administrator</dc:creator>
  <cp:lastModifiedBy>Administrator</cp:lastModifiedBy>
  <cp:revision>198</cp:revision>
  <dcterms:created xsi:type="dcterms:W3CDTF">2020-03-23T03:43:51Z</dcterms:created>
  <dcterms:modified xsi:type="dcterms:W3CDTF">2020-04-17T01:56:58Z</dcterms:modified>
</cp:coreProperties>
</file>